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75" r:id="rId3"/>
    <p:sldId id="278" r:id="rId4"/>
    <p:sldId id="309" r:id="rId5"/>
    <p:sldId id="316" r:id="rId6"/>
    <p:sldId id="291" r:id="rId7"/>
    <p:sldId id="260" r:id="rId8"/>
    <p:sldId id="265" r:id="rId9"/>
    <p:sldId id="320" r:id="rId10"/>
    <p:sldId id="321" r:id="rId11"/>
    <p:sldId id="304" r:id="rId12"/>
    <p:sldId id="263" r:id="rId13"/>
    <p:sldId id="266" r:id="rId14"/>
    <p:sldId id="307" r:id="rId15"/>
    <p:sldId id="295" r:id="rId16"/>
    <p:sldId id="289" r:id="rId17"/>
    <p:sldId id="286" r:id="rId18"/>
    <p:sldId id="287" r:id="rId1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1" autoAdjust="0"/>
    <p:restoredTop sz="93403" autoAdjust="0"/>
  </p:normalViewPr>
  <p:slideViewPr>
    <p:cSldViewPr>
      <p:cViewPr varScale="1">
        <p:scale>
          <a:sx n="77" d="100"/>
          <a:sy n="7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8A31DB8E-06F3-417C-9C5F-13F07E468CCA}" type="datetime1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9EFA4844-FD74-4DD4-9C01-98C7234C80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97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65FA4BA4-858C-47BE-AD67-8E216749A14C}" type="datetime1">
              <a:rPr lang="ko-KR" altLang="en-US" smtClean="0"/>
              <a:pPr/>
              <a:t>2018-06-11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1466052-D10E-4630-8708-B1F3D01D75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105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6052-D10E-4630-8708-B1F3D01D755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13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60EE6-4D75-49C3-9F24-960416FC4A48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0E9F5-6991-4B37-959C-59D9AC9C2361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BA21D-704D-4A23-80A6-93350947ED40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8D713-1D39-4CCB-8531-7D8E3851D37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32376-8027-4162-BCC6-551AF5F329B9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2C5FA-F0F1-4314-8262-72A3EA749F8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BDD05-A046-4684-8F6E-3813C7EAC1C7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8EA52-917B-47D4-BE89-177D554171E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E9BC38-CFFA-4D4E-AEEF-9D7A85FA83A8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43400-D6A4-4C66-9CB4-A85446234EA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D10EE-3E53-4192-B197-B7BF4795EA4E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A2AA5-2A40-447C-A2E7-360BBC26528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2EEAB-C3B7-450B-875F-D32546E505AE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684F-923D-474B-A002-9C4EE286519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7A358-C8A7-40B3-9403-FEEB9C8D0C12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DFD22-F2E9-41A9-ABAB-AE6B9923118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345D0-6A49-4735-92D2-ADC1C564918F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F40E-A1E8-41BC-81AB-28D774A8424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8C4A8-84ED-452A-B3C9-07C2D3E31127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B84B0-D6B8-46DF-B3DA-C4C8D5B78B16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dirty="0"/>
              <a:t>그림을 추가하려면 아이콘을 클릭하십시오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176EE-C6FD-4119-9BF1-7D22435C8BA1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C000-D5B3-4F4F-8D29-9CAD625FCCF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/>
              <a:t>Cliquez pour modifier les styles du texte du masque</a:t>
            </a:r>
          </a:p>
          <a:p>
            <a:pPr lvl="1"/>
            <a:r>
              <a:rPr lang="fr-FR" altLang="ko-KR"/>
              <a:t>Deuxième niveau</a:t>
            </a:r>
          </a:p>
          <a:p>
            <a:pPr lvl="2"/>
            <a:r>
              <a:rPr lang="fr-FR" altLang="ko-KR"/>
              <a:t>Troisième niveau</a:t>
            </a:r>
          </a:p>
          <a:p>
            <a:pPr lvl="3"/>
            <a:r>
              <a:rPr lang="fr-FR" altLang="ko-KR"/>
              <a:t>Quatrième niveau</a:t>
            </a:r>
          </a:p>
          <a:p>
            <a:pPr lvl="4"/>
            <a:r>
              <a:rPr lang="fr-FR" altLang="ko-K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pitchFamily="50" charset="-127"/>
              </a:defRPr>
            </a:lvl1pPr>
          </a:lstStyle>
          <a:p>
            <a:fld id="{DD638199-9547-4458-B3D0-09C34CB295BD}" type="datetime1">
              <a:rPr lang="fr-FR" altLang="ko-KR" smtClean="0"/>
              <a:pPr/>
              <a:t>11/06/2018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4A21CB2-6304-4F91-B8C6-687A3367D706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5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.jpeg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.jpeg"/><Relationship Id="rId7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그림 7" descr="MRbfUEj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653136"/>
              <a:ext cx="914400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707904" y="3789040"/>
            <a:ext cx="142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 dirty="0">
                <a:latin typeface="HY견고딕" pitchFamily="18" charset="-127"/>
                <a:ea typeface="HY견고딕" pitchFamily="18" charset="-127"/>
              </a:rPr>
              <a:t>2018. 6</a:t>
            </a:r>
            <a:r>
              <a:rPr lang="ko-KR" altLang="en-US" sz="2000" b="0" dirty="0">
                <a:latin typeface="HY견고딕" pitchFamily="18" charset="-127"/>
                <a:ea typeface="HY견고딕" pitchFamily="18" charset="-127"/>
              </a:rPr>
              <a:t>月</a:t>
            </a:r>
            <a:endParaRPr lang="en-US" altLang="ko-KR" sz="20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55576" y="2852936"/>
            <a:ext cx="7778750" cy="7200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800" dirty="0">
                <a:latin typeface="휴먼엑스포" pitchFamily="18" charset="-127"/>
                <a:ea typeface="휴먼엑스포" pitchFamily="18" charset="-127"/>
              </a:rPr>
              <a:t>태양광발전소 절차 및 일반자료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6-2. </a:t>
            </a:r>
            <a:r>
              <a:rPr lang="ko-KR" altLang="en-US" sz="2500" b="1" dirty="0">
                <a:solidFill>
                  <a:schemeClr val="bg1"/>
                </a:solidFill>
              </a:rPr>
              <a:t>설치사례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건물 위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09702" y="3356992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 err="1">
                <a:latin typeface="+mn-ea"/>
                <a:ea typeface="+mn-ea"/>
                <a:cs typeface="Times New Roman" pitchFamily="18" charset="0"/>
              </a:rPr>
              <a:t>스틸드림</a:t>
            </a: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 공장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(835</a:t>
            </a:r>
            <a:r>
              <a:rPr lang="en-US" altLang="ko-KR" sz="1300" b="1" dirty="0">
                <a:latin typeface="+mn-ea"/>
                <a:cs typeface="Times New Roman" pitchFamily="18" charset="0"/>
              </a:rPr>
              <a:t>k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655784" y="3356992"/>
            <a:ext cx="275860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신세계 </a:t>
            </a:r>
            <a:r>
              <a:rPr lang="ko-KR" altLang="en-US" sz="1300" b="1" dirty="0" err="1">
                <a:latin typeface="+mn-ea"/>
                <a:ea typeface="+mn-ea"/>
                <a:cs typeface="Times New Roman" pitchFamily="18" charset="0"/>
              </a:rPr>
              <a:t>프리미엄아울렛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(1,000kw)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74304" y="6279859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우성철강 공장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(1,474kw)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654048" y="6290439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동원</a:t>
            </a:r>
            <a:r>
              <a:rPr lang="en-US" altLang="ko-KR" sz="1300" b="1" dirty="0">
                <a:latin typeface="+mn-ea"/>
                <a:cs typeface="Times New Roman" pitchFamily="18" charset="0"/>
              </a:rPr>
              <a:t>F&amp;B </a:t>
            </a:r>
            <a:r>
              <a:rPr lang="ko-KR" altLang="en-US" sz="1300" b="1" dirty="0">
                <a:latin typeface="+mn-ea"/>
                <a:cs typeface="Times New Roman" pitchFamily="18" charset="0"/>
              </a:rPr>
              <a:t>창원공장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(902</a:t>
            </a:r>
            <a:r>
              <a:rPr lang="en-US" altLang="ko-KR" sz="1300" b="1" dirty="0">
                <a:latin typeface="+mn-ea"/>
                <a:cs typeface="Times New Roman" pitchFamily="18" charset="0"/>
              </a:rPr>
              <a:t>MW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pic>
        <p:nvPicPr>
          <p:cNvPr id="16" name="Picture 2" descr="D:\쎌코어\건물옥상.지붕위 프로젝트\I솔라에너지 회사자료\산업용 지붕설치사례\스틸드림_건천(835kw)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9" y="946300"/>
            <a:ext cx="4320000" cy="2410692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쎌코어\건물옥상.지붕위 프로젝트\I솔라에너지 회사자료\산업용 지붕설치사례\신세계 프리미엄 아울렛(1,000kw)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50940"/>
            <a:ext cx="4320480" cy="2406051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쎌코어\건물옥상.지붕위 프로젝트\I솔라에너지 회사자료\산업용 지붕설치사례\우성철강(1,474kw)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2" y="3861048"/>
            <a:ext cx="4289447" cy="2418811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쎌코어\건물옥상.지붕위 프로젝트\I솔라에너지 회사자료\산업용 지붕설치사례\동원F&amp;B_창원(902kw)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248472" cy="2418811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8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pic>
        <p:nvPicPr>
          <p:cNvPr id="3" name="Picture 4" descr="Denver International Airport Solar 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2304256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852936"/>
            <a:ext cx="2304256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304256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56176" y="4300889"/>
            <a:ext cx="25923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508000" eaLnBrk="0" hangingPunct="0">
              <a:defRPr/>
            </a:pPr>
            <a:r>
              <a:rPr lang="ko-KR" sz="1300" b="1" dirty="0">
                <a:latin typeface="+mn-ea"/>
                <a:ea typeface="+mn-ea"/>
                <a:cs typeface="Times New Roman" pitchFamily="18" charset="0"/>
              </a:rPr>
              <a:t>프레스콧공항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미국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2356673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sz="1300" b="1" dirty="0">
                <a:latin typeface="+mn-ea"/>
                <a:ea typeface="+mn-ea"/>
                <a:cs typeface="Times New Roman" pitchFamily="18" charset="0"/>
              </a:rPr>
              <a:t>인천국제공항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한국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63888" y="4293096"/>
            <a:ext cx="224909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ko-KR" sz="1300" b="1" dirty="0">
                <a:latin typeface="+mn-ea"/>
                <a:ea typeface="+mn-ea"/>
              </a:rPr>
              <a:t>창하이국제공항</a:t>
            </a:r>
            <a:r>
              <a:rPr lang="en-US" altLang="ko-KR" sz="1300" b="1" dirty="0">
                <a:latin typeface="+mn-ea"/>
                <a:ea typeface="+mn-ea"/>
              </a:rPr>
              <a:t>(</a:t>
            </a:r>
            <a:r>
              <a:rPr lang="ko-KR" altLang="ko-KR" sz="1300" b="1" dirty="0" err="1">
                <a:latin typeface="+mn-ea"/>
                <a:ea typeface="+mn-ea"/>
              </a:rPr>
              <a:t>싱가폴</a:t>
            </a:r>
            <a:r>
              <a:rPr lang="en-US" altLang="ko-KR" sz="1300" b="1" dirty="0">
                <a:latin typeface="+mn-ea"/>
                <a:ea typeface="+mn-ea"/>
              </a:rPr>
              <a:t>)</a:t>
            </a:r>
            <a:endParaRPr lang="ko-KR" altLang="en-US" sz="1300" b="1" dirty="0">
              <a:latin typeface="+mn-ea"/>
              <a:ea typeface="+mn-ea"/>
            </a:endParaRPr>
          </a:p>
        </p:txBody>
      </p:sp>
      <p:pic>
        <p:nvPicPr>
          <p:cNvPr id="12" name="그림 11" descr="인천공항(100kw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908720"/>
            <a:ext cx="2304256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dministrator\Desktop\하네다공항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725144"/>
            <a:ext cx="2304255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491880" y="6173097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 err="1">
                <a:latin typeface="+mn-ea"/>
                <a:cs typeface="Times New Roman" pitchFamily="18" charset="0"/>
              </a:rPr>
              <a:t>하네다국제공항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일본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pic>
        <p:nvPicPr>
          <p:cNvPr id="1027" name="Picture 3" descr="C:\Users\Administrator\Desktop\샌프란시스코 공항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3" y="4725144"/>
            <a:ext cx="2322247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300192" y="6173097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cs typeface="Times New Roman" pitchFamily="18" charset="0"/>
              </a:rPr>
              <a:t>샌프란시스코국제공항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미국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pic>
        <p:nvPicPr>
          <p:cNvPr id="1029" name="Picture 5" descr="C:\Users\Administrator\Desktop\인천공항(아시아나항공 격납고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908720"/>
            <a:ext cx="2278731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683568" y="6165304"/>
            <a:ext cx="20313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 err="1">
                <a:latin typeface="+mn-ea"/>
                <a:ea typeface="+mn-ea"/>
              </a:rPr>
              <a:t>기벨슈타트공항</a:t>
            </a:r>
            <a:r>
              <a:rPr lang="en-US" altLang="ko-KR" sz="1300" b="1" dirty="0">
                <a:latin typeface="+mn-ea"/>
                <a:ea typeface="+mn-ea"/>
              </a:rPr>
              <a:t>(</a:t>
            </a:r>
            <a:r>
              <a:rPr lang="ko-KR" altLang="en-US" sz="1300" b="1" dirty="0">
                <a:latin typeface="+mn-ea"/>
                <a:ea typeface="+mn-ea"/>
              </a:rPr>
              <a:t>독일</a:t>
            </a:r>
            <a:r>
              <a:rPr lang="en-US" altLang="ko-KR" sz="1300" b="1" dirty="0">
                <a:latin typeface="+mn-ea"/>
                <a:ea typeface="+mn-ea"/>
              </a:rPr>
              <a:t>)	</a:t>
            </a:r>
            <a:endParaRPr lang="ko-KR" altLang="en-US" sz="1300" b="1" dirty="0">
              <a:latin typeface="+mn-ea"/>
              <a:ea typeface="+mn-ea"/>
            </a:endParaRPr>
          </a:p>
        </p:txBody>
      </p:sp>
      <p:pic>
        <p:nvPicPr>
          <p:cNvPr id="1028" name="Picture 4" descr="C:\Users\Administrator\Desktop\기벨슈타드공항(독일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725144"/>
            <a:ext cx="2304256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L 도형 17"/>
          <p:cNvSpPr/>
          <p:nvPr/>
        </p:nvSpPr>
        <p:spPr>
          <a:xfrm rot="7404490" flipV="1">
            <a:off x="1057760" y="5278531"/>
            <a:ext cx="1145203" cy="305384"/>
          </a:xfrm>
          <a:prstGeom prst="corner">
            <a:avLst>
              <a:gd name="adj1" fmla="val 50000"/>
              <a:gd name="adj2" fmla="val 85856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/>
          </a:p>
        </p:txBody>
      </p:sp>
      <p:pic>
        <p:nvPicPr>
          <p:cNvPr id="1030" name="Picture 6" descr="C:\Users\Administrator\Desktop\울산공항(20kw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908720"/>
            <a:ext cx="2304256" cy="144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직사각형 19"/>
          <p:cNvSpPr/>
          <p:nvPr/>
        </p:nvSpPr>
        <p:spPr>
          <a:xfrm>
            <a:off x="755576" y="4293096"/>
            <a:ext cx="20313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ko-KR" sz="1300" b="1" dirty="0">
                <a:latin typeface="+mn-ea"/>
                <a:ea typeface="+mn-ea"/>
              </a:rPr>
              <a:t>덴버국제공항</a:t>
            </a:r>
            <a:r>
              <a:rPr lang="en-US" altLang="ko-KR" sz="1300" b="1" dirty="0">
                <a:latin typeface="+mn-ea"/>
                <a:ea typeface="+mn-ea"/>
              </a:rPr>
              <a:t>(</a:t>
            </a:r>
            <a:r>
              <a:rPr lang="ko-KR" altLang="ko-KR" sz="1300" b="1" dirty="0">
                <a:latin typeface="+mn-ea"/>
                <a:ea typeface="+mn-ea"/>
              </a:rPr>
              <a:t>미국</a:t>
            </a:r>
            <a:r>
              <a:rPr lang="en-US" altLang="ko-KR" sz="1300" b="1" dirty="0">
                <a:latin typeface="+mn-ea"/>
                <a:ea typeface="+mn-ea"/>
              </a:rPr>
              <a:t>)	</a:t>
            </a:r>
            <a:endParaRPr lang="ko-KR" altLang="en-US" sz="1300" b="1" dirty="0">
              <a:latin typeface="+mn-ea"/>
              <a:ea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635896" y="2348880"/>
            <a:ext cx="20313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>
                <a:latin typeface="+mn-ea"/>
                <a:ea typeface="+mn-ea"/>
              </a:rPr>
              <a:t>인천공항격납고</a:t>
            </a:r>
            <a:r>
              <a:rPr lang="en-US" altLang="ko-KR" sz="1300" b="1" dirty="0">
                <a:latin typeface="+mn-ea"/>
                <a:ea typeface="+mn-ea"/>
              </a:rPr>
              <a:t>(</a:t>
            </a:r>
            <a:r>
              <a:rPr lang="ko-KR" altLang="en-US" sz="1300" b="1" dirty="0">
                <a:latin typeface="+mn-ea"/>
                <a:ea typeface="+mn-ea"/>
              </a:rPr>
              <a:t>한국</a:t>
            </a:r>
            <a:r>
              <a:rPr lang="en-US" altLang="ko-KR" sz="1300" b="1" dirty="0">
                <a:latin typeface="+mn-ea"/>
                <a:ea typeface="+mn-ea"/>
              </a:rPr>
              <a:t>)	</a:t>
            </a:r>
            <a:endParaRPr lang="ko-KR" altLang="en-US" sz="1300" b="1" dirty="0">
              <a:latin typeface="+mn-ea"/>
              <a:ea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876256" y="2348880"/>
            <a:ext cx="20313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latin typeface="+mn-ea"/>
                <a:ea typeface="+mn-ea"/>
              </a:rPr>
              <a:t>울산공항</a:t>
            </a:r>
            <a:r>
              <a:rPr lang="en-US" altLang="ko-KR" sz="1300" b="1" dirty="0">
                <a:latin typeface="+mn-ea"/>
                <a:ea typeface="+mn-ea"/>
              </a:rPr>
              <a:t>(</a:t>
            </a:r>
            <a:r>
              <a:rPr lang="ko-KR" altLang="en-US" sz="1300" b="1" dirty="0">
                <a:latin typeface="+mn-ea"/>
                <a:ea typeface="+mn-ea"/>
              </a:rPr>
              <a:t>한국</a:t>
            </a:r>
            <a:r>
              <a:rPr lang="en-US" altLang="ko-KR" sz="1300" b="1" dirty="0">
                <a:latin typeface="+mn-ea"/>
                <a:ea typeface="+mn-ea"/>
              </a:rPr>
              <a:t>)	</a:t>
            </a:r>
            <a:endParaRPr lang="ko-KR" altLang="en-US" sz="1300" b="1" dirty="0">
              <a:latin typeface="+mn-ea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6-3. </a:t>
            </a:r>
            <a:r>
              <a:rPr lang="ko-KR" altLang="en-US" sz="2500" b="1" dirty="0">
                <a:solidFill>
                  <a:schemeClr val="bg1"/>
                </a:solidFill>
              </a:rPr>
              <a:t>설치사례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공항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pic>
        <p:nvPicPr>
          <p:cNvPr id="3" name="그림 2" descr="12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97152"/>
            <a:ext cx="2592288" cy="16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 descr="33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924944"/>
            <a:ext cx="2592288" cy="16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 descr="5674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924944"/>
            <a:ext cx="2592288" cy="16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그림 8" descr="w4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924944"/>
            <a:ext cx="2592288" cy="16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 descr="8836983974fae39c4659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797152"/>
            <a:ext cx="2592288" cy="16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 descr="23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4797152"/>
            <a:ext cx="2592288" cy="16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그림 9" descr="1234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47664" y="1052736"/>
            <a:ext cx="2592288" cy="16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 descr="3356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1052736"/>
            <a:ext cx="2592288" cy="1620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6-4. </a:t>
            </a:r>
            <a:r>
              <a:rPr lang="ko-KR" altLang="en-US" sz="2500" b="1" dirty="0">
                <a:solidFill>
                  <a:schemeClr val="bg1"/>
                </a:solidFill>
              </a:rPr>
              <a:t>설치사례</a:t>
            </a:r>
            <a:r>
              <a:rPr lang="en-US" altLang="ko-KR" sz="2500" b="1" dirty="0">
                <a:solidFill>
                  <a:schemeClr val="bg1"/>
                </a:solidFill>
              </a:rPr>
              <a:t> [</a:t>
            </a:r>
            <a:r>
              <a:rPr lang="ko-KR" altLang="en-US" sz="2500" b="1" dirty="0">
                <a:solidFill>
                  <a:schemeClr val="bg1"/>
                </a:solidFill>
              </a:rPr>
              <a:t>세종 시 자전거도로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pic>
        <p:nvPicPr>
          <p:cNvPr id="3" name="Picture 2" descr="C:\DOCUME~1\ex\LOCALS~1\Temp\Hnc\BinData\EMB000002542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05064"/>
            <a:ext cx="2808312" cy="198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DOCUME~1\ex\LOCALS~1\Temp\Hnc\BinData\EMB000002542569.jpg"/>
          <p:cNvPicPr>
            <a:picLocks noChangeAspect="1" noChangeArrowheads="1"/>
          </p:cNvPicPr>
          <p:nvPr/>
        </p:nvPicPr>
        <p:blipFill>
          <a:blip r:embed="rId5" cstate="print"/>
          <a:srcRect r="16901"/>
          <a:stretch>
            <a:fillRect/>
          </a:stretch>
        </p:blipFill>
        <p:spPr bwMode="auto">
          <a:xfrm>
            <a:off x="3131840" y="4005064"/>
            <a:ext cx="2808312" cy="198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275856" y="5949280"/>
            <a:ext cx="288032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300" dirty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300" b="1" dirty="0">
                <a:latin typeface="+mn-ea"/>
              </a:rPr>
              <a:t>미국 </a:t>
            </a:r>
            <a:r>
              <a:rPr lang="ko-KR" altLang="en-US" sz="1300" b="1" dirty="0" err="1">
                <a:latin typeface="+mn-ea"/>
              </a:rPr>
              <a:t>오렌곤주</a:t>
            </a:r>
            <a:r>
              <a:rPr lang="ko-KR" altLang="en-US" sz="1300" b="1" dirty="0">
                <a:latin typeface="+mn-ea"/>
              </a:rPr>
              <a:t> 도로 </a:t>
            </a:r>
            <a:r>
              <a:rPr lang="ko-KR" altLang="en-US" sz="1300" b="1" dirty="0" err="1">
                <a:latin typeface="+mn-ea"/>
              </a:rPr>
              <a:t>비탈면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55576" y="6021288"/>
            <a:ext cx="208823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300" b="1" dirty="0">
                <a:latin typeface="+mn-ea"/>
              </a:rPr>
              <a:t>독일 뮌헨 공항도로</a:t>
            </a:r>
          </a:p>
        </p:txBody>
      </p:sp>
      <p:pic>
        <p:nvPicPr>
          <p:cNvPr id="8" name="그림 7" descr="고속도로 태양광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799692" y="728700"/>
            <a:ext cx="1944216" cy="3168352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547664" y="3356992"/>
            <a:ext cx="302433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300" b="1" dirty="0">
                <a:latin typeface="+mn-ea"/>
              </a:rPr>
              <a:t>경남 진주시 남해고속도로</a:t>
            </a:r>
          </a:p>
        </p:txBody>
      </p:sp>
      <p:pic>
        <p:nvPicPr>
          <p:cNvPr id="7" name="그림 6" descr="고속도로 태양광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1340768"/>
            <a:ext cx="3168352" cy="1944216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076056" y="3356992"/>
            <a:ext cx="30963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300" b="1" dirty="0">
                <a:latin typeface="+mn-ea"/>
              </a:rPr>
              <a:t>경남 함안군 남해고속도로</a:t>
            </a:r>
          </a:p>
        </p:txBody>
      </p:sp>
      <p:pic>
        <p:nvPicPr>
          <p:cNvPr id="2050" name="Picture 2" descr="C:\Users\Administrator\Desktop\motorwa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005064"/>
            <a:ext cx="2808312" cy="198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948264" y="6021288"/>
            <a:ext cx="14401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300" b="1" dirty="0">
                <a:latin typeface="+mn-ea"/>
              </a:rPr>
              <a:t>독일 고속도로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6-5. </a:t>
            </a:r>
            <a:r>
              <a:rPr lang="ko-KR" altLang="en-US" sz="2500" b="1" dirty="0">
                <a:solidFill>
                  <a:schemeClr val="bg1"/>
                </a:solidFill>
              </a:rPr>
              <a:t>고속도로 설치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국</a:t>
            </a:r>
            <a:r>
              <a:rPr lang="en-US" altLang="ko-KR" sz="2500" b="1" dirty="0">
                <a:solidFill>
                  <a:schemeClr val="bg1"/>
                </a:solidFill>
              </a:rPr>
              <a:t>.</a:t>
            </a:r>
            <a:r>
              <a:rPr lang="ko-KR" altLang="en-US" sz="2500" b="1" dirty="0">
                <a:solidFill>
                  <a:schemeClr val="bg1"/>
                </a:solidFill>
              </a:rPr>
              <a:t>내외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pic>
        <p:nvPicPr>
          <p:cNvPr id="1026" name="Picture 2" descr="C:\Users\Administrator\Desktop\거금에너지_고흥(25MW급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268760"/>
            <a:ext cx="2520280" cy="144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직사각형 3"/>
          <p:cNvSpPr/>
          <p:nvPr/>
        </p:nvSpPr>
        <p:spPr>
          <a:xfrm>
            <a:off x="395535" y="2780928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발전소명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 err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거금에너지솔라파크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용량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25MW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급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위치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전라남도 고흥군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준공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2013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10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27" name="Picture 3" descr="C:\Users\Administrator\Desktop\동양태양광발전소(24MW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7" y="1268760"/>
            <a:ext cx="2520280" cy="144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dministrator\Desktop\르노삼성자동차(20MW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268760"/>
            <a:ext cx="2520279" cy="144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3275855" y="2780928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발전소명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동양태양광발전소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용량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24MW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급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위치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전라남도 신안군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준공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2008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10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56175" y="2780928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발전소명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부산신호태양광발전소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용량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20MW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급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위치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부산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000" dirty="0" err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르노자동차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공장지붕 위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준공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2012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12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29" name="Picture 5" descr="C:\Users\Administrator\Desktop\김천태양광발전소(18MW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2520280" cy="144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직사각형 10"/>
          <p:cNvSpPr/>
          <p:nvPr/>
        </p:nvSpPr>
        <p:spPr>
          <a:xfrm>
            <a:off x="395536" y="5517232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발전소명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김천태양광발전소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용량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18MW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급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위치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경상북도 김천시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준공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2008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9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30" name="Picture 6" descr="C:\Users\Administrator\Desktop\고창솔라파크(15MW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005064"/>
            <a:ext cx="2520280" cy="144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3275856" y="5517232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발전소명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 err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고창솔라파크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용량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15MW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급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위치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전라남도 고창군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준공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2008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6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031" name="Picture 7" descr="C:\Users\Administrator\Desktop\태안엘지솔라(14MW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005064"/>
            <a:ext cx="2520280" cy="14400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6156176" y="5517232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발전소명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태안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LG</a:t>
            </a:r>
            <a:r>
              <a:rPr lang="ko-KR" altLang="en-US" sz="1000" dirty="0" err="1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솔라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용량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14MW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급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위치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충청남도 태안군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준공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: 2008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년 </a:t>
            </a:r>
            <a:r>
              <a:rPr lang="en-US" altLang="ko-KR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9</a:t>
            </a:r>
            <a:r>
              <a:rPr lang="ko-KR" altLang="en-US" sz="10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endParaRPr lang="en-US" altLang="ko-KR" sz="1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9087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울릉도M"/>
                <a:ea typeface="HY울릉도M"/>
              </a:rPr>
              <a:t>①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9087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울릉도M"/>
                <a:ea typeface="HY울릉도M"/>
              </a:rPr>
              <a:t>②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울릉도M"/>
                <a:ea typeface="HY울릉도M"/>
              </a:rPr>
              <a:t>④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0152" y="9087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울릉도M"/>
                <a:ea typeface="HY울릉도M"/>
              </a:rPr>
              <a:t>③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59832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울릉도M"/>
                <a:ea typeface="HY울릉도M"/>
              </a:rPr>
              <a:t>⑤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12160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HY울릉도M"/>
                <a:ea typeface="HY울릉도M"/>
              </a:rPr>
              <a:t>⑥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116632"/>
            <a:ext cx="8568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6-6. </a:t>
            </a:r>
            <a:r>
              <a:rPr lang="ko-KR" altLang="en-US" sz="2500" b="1" dirty="0">
                <a:solidFill>
                  <a:schemeClr val="bg1"/>
                </a:solidFill>
              </a:rPr>
              <a:t>국내 대형상업용 태양광발전소 요약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설비용량 기준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0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3040" y="1556792"/>
          <a:ext cx="7704857" cy="792088"/>
        </p:xfrm>
        <a:graphic>
          <a:graphicData uri="http://schemas.openxmlformats.org/drawingml/2006/table">
            <a:tbl>
              <a:tblPr/>
              <a:tblGrid>
                <a:gridCol w="1286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1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29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구분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태양광모듈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진공청소기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모니터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텔레비전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냉장고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밥솥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전자레인지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전자파 측정값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0.223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1.6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0.3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0.6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1.26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4.6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18.23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008" y="2636912"/>
            <a:ext cx="8928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altLang="ko-KR" sz="1200" b="0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☞ 결론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태양광 모듈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의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전자파 강도가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극히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미미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함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 </a:t>
            </a:r>
          </a:p>
          <a:p>
            <a:pPr>
              <a:defRPr/>
            </a:pP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            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일상생활용품과 비교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시  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훨씬 약한 강도를 보이기 때문에 인체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무해 함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</a:t>
            </a:r>
            <a:r>
              <a:rPr lang="en-US" altLang="ko-KR" sz="1400" dirty="0">
                <a:latin typeface="HY울릉도M" pitchFamily="18" charset="-127"/>
                <a:ea typeface="HY울릉도M" pitchFamily="18" charset="-127"/>
              </a:rPr>
              <a:t>  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799184" y="1556792"/>
            <a:ext cx="1008112" cy="792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ko-KR" alt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3040" y="2348880"/>
            <a:ext cx="70567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발행부처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지식경제부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제목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태양광 발전소의 주변환경에 미치는 양향 조사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분석 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2011.11.30)</a:t>
            </a:r>
          </a:p>
          <a:p>
            <a:pPr>
              <a:defRPr/>
            </a:pP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주관기관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건국대학교 </a:t>
            </a:r>
            <a:r>
              <a:rPr lang="ko-KR" altLang="en-US" sz="1100" b="0" dirty="0" err="1">
                <a:latin typeface="HY울릉도M" pitchFamily="18" charset="-127"/>
                <a:ea typeface="HY울릉도M" pitchFamily="18" charset="-127"/>
              </a:rPr>
              <a:t>산학협력단</a:t>
            </a:r>
            <a:endParaRPr lang="en-US" altLang="ko-KR" sz="1100" b="0" dirty="0"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참여기관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한국화학융합시험연구원</a:t>
            </a:r>
            <a:endParaRPr lang="en-US" altLang="ko-KR" sz="1100" b="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7199784" y="1556792"/>
            <a:ext cx="1008112" cy="792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ko-KR" altLang="en-US" dirty="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1" name="그림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40" y="3861049"/>
            <a:ext cx="2808312" cy="1512168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861048"/>
            <a:ext cx="4248150" cy="1511300"/>
          </a:xfrm>
          <a:prstGeom prst="rect">
            <a:avLst/>
          </a:prstGeom>
          <a:ln w="3810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7056" y="5445224"/>
            <a:ext cx="705678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출처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태양광 발전소의 주변환경에 미치는 양향 조사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분석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(2011.11.30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출간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발행부처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지식경제부  </a:t>
            </a:r>
          </a:p>
          <a:p>
            <a:pPr>
              <a:defRPr/>
            </a:pP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위치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ko-KR" sz="1100" b="0" dirty="0">
                <a:latin typeface="HY울릉도M" pitchFamily="18" charset="-127"/>
                <a:ea typeface="HY울릉도M" pitchFamily="18" charset="-127"/>
              </a:rPr>
              <a:t>전남 영암군 </a:t>
            </a:r>
            <a:r>
              <a:rPr lang="ko-KR" altLang="ko-KR" sz="1100" b="0" dirty="0" err="1">
                <a:latin typeface="HY울릉도M" pitchFamily="18" charset="-127"/>
                <a:ea typeface="HY울릉도M" pitchFamily="18" charset="-127"/>
              </a:rPr>
              <a:t>송평리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태양광 설비</a:t>
            </a:r>
            <a:endParaRPr lang="en-US" altLang="ko-KR" sz="1100" b="0" dirty="0"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실험조건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태양광 인버터 설비와 </a:t>
            </a:r>
            <a:r>
              <a:rPr lang="ko-KR" altLang="en-US" sz="1100" b="0" dirty="0" err="1">
                <a:latin typeface="HY울릉도M" pitchFamily="18" charset="-127"/>
                <a:ea typeface="HY울릉도M" pitchFamily="18" charset="-127"/>
              </a:rPr>
              <a:t>돼지돈사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100" b="0" dirty="0" err="1">
                <a:latin typeface="HY울릉도M" pitchFamily="18" charset="-127"/>
                <a:ea typeface="HY울릉도M" pitchFamily="18" charset="-127"/>
              </a:rPr>
              <a:t>이격거리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10m / 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태양광 모듈 설비와 </a:t>
            </a:r>
            <a:r>
              <a:rPr lang="ko-KR" altLang="en-US" sz="1100" b="0" dirty="0" err="1">
                <a:latin typeface="HY울릉도M" pitchFamily="18" charset="-127"/>
                <a:ea typeface="HY울릉도M" pitchFamily="18" charset="-127"/>
              </a:rPr>
              <a:t>돼지돈사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100" b="0" dirty="0" err="1">
                <a:latin typeface="HY울릉도M" pitchFamily="18" charset="-127"/>
                <a:ea typeface="HY울릉도M" pitchFamily="18" charset="-127"/>
              </a:rPr>
              <a:t>이격거리</a:t>
            </a:r>
            <a:r>
              <a:rPr lang="ko-KR" altLang="en-US" sz="1100" b="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: 30m </a:t>
            </a:r>
            <a:endParaRPr lang="ko-KR" altLang="en-US" sz="1100" b="0" dirty="0"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endParaRPr lang="en-US" altLang="ko-KR" sz="1100" b="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7544" y="5949280"/>
            <a:ext cx="6445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☞ 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결과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: 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태양광 발전소에서 발생한 전자파는 </a:t>
            </a:r>
            <a:r>
              <a:rPr lang="ko-KR" altLang="ko-KR" sz="1400" dirty="0" err="1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돈사와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축사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영향 없음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67544" y="1124744"/>
            <a:ext cx="1368152" cy="432048"/>
            <a:chOff x="1890" y="912"/>
            <a:chExt cx="1831" cy="558"/>
          </a:xfrm>
        </p:grpSpPr>
        <p:sp>
          <p:nvSpPr>
            <p:cNvPr id="17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kumimoji="0"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전자파</a:t>
              </a:r>
              <a:endParaRPr kumimoji="0" lang="en-US" altLang="ko-K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467544" y="3429000"/>
            <a:ext cx="1368152" cy="432048"/>
            <a:chOff x="1890" y="912"/>
            <a:chExt cx="1831" cy="558"/>
          </a:xfrm>
        </p:grpSpPr>
        <p:sp>
          <p:nvSpPr>
            <p:cNvPr id="20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kumimoji="0"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사례연구</a:t>
              </a:r>
              <a:endParaRPr kumimoji="0" lang="en-US" altLang="ko-K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7. </a:t>
            </a:r>
            <a:r>
              <a:rPr lang="ko-KR" altLang="en-US" sz="2500" b="1" dirty="0">
                <a:solidFill>
                  <a:schemeClr val="bg1"/>
                </a:solidFill>
              </a:rPr>
              <a:t>환경영향평가 연구사례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전자파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528" y="1268760"/>
          <a:ext cx="7200800" cy="2306101"/>
        </p:xfrm>
        <a:graphic>
          <a:graphicData uri="http://schemas.openxmlformats.org/drawingml/2006/table">
            <a:tbl>
              <a:tblPr/>
              <a:tblGrid>
                <a:gridCol w="430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재료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반사율</a:t>
                      </a:r>
                      <a:r>
                        <a:rPr lang="en-US" altLang="ko-KR" sz="15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7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태양광모듈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3.29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유리 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or 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플라스틱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8~10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흰색 페인트</a:t>
                      </a:r>
                      <a:endParaRPr lang="ko-KR" altLang="en-US" sz="1300" b="0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70~90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석고로 만든 칠벽재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(</a:t>
                      </a:r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흰색</a:t>
                      </a:r>
                      <a:r>
                        <a:rPr lang="en-US" altLang="ko-KR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90~92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붉은 벽돌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25-35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어두운 색 목재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10~15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적갈색 목재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6~12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 bwMode="auto">
          <a:xfrm>
            <a:off x="323528" y="1628800"/>
            <a:ext cx="4320480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3573016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 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ko-KR" sz="1100" b="0" dirty="0">
                <a:latin typeface="HY울릉도M" pitchFamily="18" charset="-127"/>
                <a:ea typeface="HY울릉도M" pitchFamily="18" charset="-127"/>
              </a:rPr>
              <a:t>출처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 : </a:t>
            </a:r>
            <a:r>
              <a:rPr lang="ko-KR" altLang="ko-KR" sz="1100" b="0" dirty="0">
                <a:latin typeface="HY울릉도M" pitchFamily="18" charset="-127"/>
                <a:ea typeface="HY울릉도M" pitchFamily="18" charset="-127"/>
              </a:rPr>
              <a:t>실내건축공간에서 표현된 빛형식에 관한 연구</a:t>
            </a:r>
            <a:r>
              <a:rPr lang="en-US" altLang="ko-KR" sz="1100" b="0" dirty="0"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ko-KR" sz="1100" b="0" dirty="0">
                <a:latin typeface="HY울릉도M" pitchFamily="18" charset="-127"/>
                <a:ea typeface="HY울릉도M" pitchFamily="18" charset="-127"/>
              </a:rPr>
              <a:t>유진경</a:t>
            </a:r>
          </a:p>
        </p:txBody>
      </p:sp>
      <p:pic>
        <p:nvPicPr>
          <p:cNvPr id="8" name="Picture 4" descr="Denver International Airport Solar 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160240" cy="1483603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93096"/>
            <a:ext cx="2160240" cy="1512168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293096"/>
            <a:ext cx="2082734" cy="1512168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755576" y="5805264"/>
            <a:ext cx="1326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ko-KR" sz="1000" b="1" dirty="0">
                <a:latin typeface="HY울릉도M" pitchFamily="18" charset="-127"/>
                <a:ea typeface="HY울릉도M" pitchFamily="18" charset="-127"/>
              </a:rPr>
              <a:t>덴버국제공항</a:t>
            </a:r>
            <a:r>
              <a:rPr lang="en-US" altLang="ko-KR" sz="1000" b="1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ko-KR" sz="1000" b="1" dirty="0">
                <a:latin typeface="HY울릉도M" pitchFamily="18" charset="-127"/>
                <a:ea typeface="HY울릉도M" pitchFamily="18" charset="-127"/>
              </a:rPr>
              <a:t>미국</a:t>
            </a:r>
            <a:r>
              <a:rPr lang="en-US" altLang="ko-KR" sz="1000" b="1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03848" y="5805264"/>
            <a:ext cx="15290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ko-KR" sz="1000" b="1" dirty="0">
                <a:latin typeface="HY울릉도M" pitchFamily="18" charset="-127"/>
                <a:ea typeface="HY울릉도M" pitchFamily="18" charset="-127"/>
              </a:rPr>
              <a:t>창하이국제공항</a:t>
            </a:r>
            <a:r>
              <a:rPr lang="en-US" altLang="ko-KR" sz="1000" b="1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ko-KR" sz="1000" b="1" dirty="0" err="1">
                <a:latin typeface="HY울릉도M" pitchFamily="18" charset="-127"/>
                <a:ea typeface="HY울릉도M" pitchFamily="18" charset="-127"/>
              </a:rPr>
              <a:t>싱가폴</a:t>
            </a:r>
            <a:r>
              <a:rPr lang="en-US" altLang="ko-KR" sz="1000" b="1" dirty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24128" y="5805264"/>
            <a:ext cx="19449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ko-KR" sz="1000" b="1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인천국제공항</a:t>
            </a:r>
            <a:r>
              <a:rPr lang="en-US" altLang="ko-KR" sz="1000" b="1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(</a:t>
            </a:r>
            <a:r>
              <a:rPr lang="ko-KR" altLang="en-US" sz="1000" b="1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대한민국</a:t>
            </a:r>
            <a:r>
              <a:rPr lang="en-US" altLang="ko-KR" sz="1000" b="1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)</a:t>
            </a:r>
            <a:endParaRPr lang="en-US" altLang="ko-KR" sz="10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3528" y="602128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☞ 결론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공항의 경우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활주로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이착륙  시 빛 반사에 대한 부분이 상당히 중요하며 </a:t>
            </a:r>
            <a:endParaRPr lang="en-US" altLang="ko-KR" sz="1400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      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이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착륙시 반사로 인한 제약  및 국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내외 피해사례 없음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323528" y="836712"/>
            <a:ext cx="1368152" cy="432048"/>
            <a:chOff x="1890" y="912"/>
            <a:chExt cx="1831" cy="558"/>
          </a:xfrm>
        </p:grpSpPr>
        <p:sp>
          <p:nvSpPr>
            <p:cNvPr id="17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kumimoji="0"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빛 반사</a:t>
              </a:r>
              <a:endParaRPr kumimoji="0" lang="en-US" altLang="ko-K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323528" y="3861048"/>
            <a:ext cx="1368152" cy="432048"/>
            <a:chOff x="1890" y="912"/>
            <a:chExt cx="1831" cy="558"/>
          </a:xfrm>
        </p:grpSpPr>
        <p:sp>
          <p:nvSpPr>
            <p:cNvPr id="20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kumimoji="0"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사례연구</a:t>
              </a:r>
              <a:endParaRPr kumimoji="0" lang="en-US" altLang="ko-K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7-1. </a:t>
            </a:r>
            <a:r>
              <a:rPr lang="ko-KR" altLang="en-US" sz="2500" b="1" dirty="0">
                <a:solidFill>
                  <a:schemeClr val="bg1"/>
                </a:solidFill>
              </a:rPr>
              <a:t>환경영향평가 연구사례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빛 반사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547664" y="3284984"/>
            <a:ext cx="7254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 </a:t>
            </a:r>
            <a:endParaRPr lang="ko-KR" altLang="en-US" sz="1200" b="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1844824"/>
            <a:ext cx="72728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ko-KR" altLang="en-US" b="0" dirty="0">
                <a:latin typeface="HY울릉도M" pitchFamily="18" charset="-127"/>
                <a:ea typeface="HY울릉도M" pitchFamily="18" charset="-127"/>
              </a:rPr>
              <a:t> 질의내용 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[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고흥군 김석태씨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]</a:t>
            </a:r>
          </a:p>
          <a:p>
            <a:pPr>
              <a:defRPr/>
            </a:pP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     태양광 발전시설의 </a:t>
            </a:r>
            <a:r>
              <a:rPr lang="ko-KR" altLang="en-US" sz="1200" b="0" dirty="0" err="1">
                <a:latin typeface="HY울릉도M" pitchFamily="18" charset="-127"/>
                <a:ea typeface="HY울릉도M" pitchFamily="18" charset="-127"/>
              </a:rPr>
              <a:t>집광판의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 온도 상승으로 주변지역 농작물 피해 유무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?</a:t>
            </a:r>
          </a:p>
          <a:p>
            <a:pPr>
              <a:defRPr/>
            </a:pPr>
            <a:endParaRPr lang="en-US" altLang="ko-KR" sz="1200" b="0" dirty="0">
              <a:latin typeface="HY울릉도M" pitchFamily="18" charset="-127"/>
              <a:ea typeface="HY울릉도M" pitchFamily="18" charset="-127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b="0" dirty="0">
                <a:latin typeface="HY울릉도M" pitchFamily="18" charset="-127"/>
                <a:ea typeface="HY울릉도M" pitchFamily="18" charset="-127"/>
              </a:rPr>
              <a:t>답변내용</a:t>
            </a:r>
            <a:r>
              <a:rPr lang="en-US" altLang="ko-KR" sz="1800" b="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[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한국 태양광 </a:t>
            </a:r>
            <a:r>
              <a:rPr lang="ko-KR" altLang="en-US" sz="1200" b="0" dirty="0" err="1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발전업협동조합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이사장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: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윤재윤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]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200" b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>
              <a:defRPr/>
            </a:pP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     1)</a:t>
            </a:r>
            <a:r>
              <a:rPr lang="ko-KR" altLang="en-US" sz="1200" b="0" dirty="0" err="1">
                <a:latin typeface="HY울릉도M" pitchFamily="18" charset="-127"/>
                <a:ea typeface="HY울릉도M" pitchFamily="18" charset="-127"/>
              </a:rPr>
              <a:t>전지판은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 40V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의 직류전기를 생산하고 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22.9KV </a:t>
            </a:r>
            <a:r>
              <a:rPr lang="ko-KR" altLang="en-US" sz="1200" b="0" dirty="0" err="1">
                <a:latin typeface="HY울릉도M" pitchFamily="18" charset="-127"/>
                <a:ea typeface="HY울릉도M" pitchFamily="18" charset="-127"/>
              </a:rPr>
              <a:t>승압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 송전방식으로 저압의 직류전기에서는 </a:t>
            </a:r>
            <a:endParaRPr lang="en-US" altLang="ko-KR" sz="1200" b="0" dirty="0"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        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전기장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전자파 발생하지 않음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>
              <a:defRPr/>
            </a:pP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     2)</a:t>
            </a:r>
            <a:r>
              <a:rPr lang="ko-KR" altLang="en-US" sz="1200" b="0" dirty="0" err="1">
                <a:latin typeface="HY울릉도M" pitchFamily="18" charset="-127"/>
                <a:ea typeface="HY울릉도M" pitchFamily="18" charset="-127"/>
              </a:rPr>
              <a:t>전지판의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 온도 상승하나 주변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인근 지역 온도상승과 무관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>
              <a:defRPr/>
            </a:pP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        (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예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한여름 아스팔트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</a:rPr>
              <a:t>건물지붕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</a:rPr>
              <a:t>)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436096" y="328498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95536" y="378904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ko-KR" altLang="en-US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질의내용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[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충청도 거주 농민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]</a:t>
            </a:r>
          </a:p>
          <a:p>
            <a:pPr>
              <a:defRPr/>
            </a:pP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   태양광 전자파 및 온도상승으로 인한 축가 및 농작물 피해는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?</a:t>
            </a:r>
          </a:p>
          <a:p>
            <a:pPr>
              <a:defRPr/>
            </a:pPr>
            <a:endParaRPr lang="en-US" altLang="ko-KR" sz="1200" b="0" dirty="0">
              <a:latin typeface="HY울릉도M" pitchFamily="18" charset="-127"/>
              <a:ea typeface="HY울릉도M" pitchFamily="18" charset="-127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o-KR" altLang="en-US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답변내용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[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에너지관리공단 사무국장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: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김강원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]</a:t>
            </a:r>
            <a:endParaRPr lang="ko-KR" altLang="en-US" sz="1200" b="0" dirty="0"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   1) 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저압의 직류전기에서는 전기장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, 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전자파 발생하지 않음</a:t>
            </a:r>
            <a:endParaRPr lang="en-US" altLang="ko-KR" sz="1200" b="0" dirty="0">
              <a:latin typeface="HY울릉도M" pitchFamily="18" charset="-127"/>
              <a:ea typeface="HY울릉도M" pitchFamily="18" charset="-127"/>
              <a:cs typeface="Times New Roman" pitchFamily="18" charset="0"/>
            </a:endParaRPr>
          </a:p>
          <a:p>
            <a:pPr>
              <a:defRPr/>
            </a:pP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   2) </a:t>
            </a:r>
            <a:r>
              <a:rPr lang="ko-KR" altLang="en-US" sz="1200" b="0" dirty="0" err="1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전지판의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온도 상승하나 주변 인근지역 온도상승 무관 및</a:t>
            </a:r>
            <a:r>
              <a:rPr lang="en-US" altLang="ko-KR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 </a:t>
            </a:r>
            <a:r>
              <a:rPr lang="ko-KR" altLang="en-US" sz="1200" b="0" dirty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축사 및 농작물 피해 보고 사례 없음</a:t>
            </a:r>
            <a:endParaRPr lang="ko-KR" altLang="en-US" sz="1200" b="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323528" y="1772816"/>
            <a:ext cx="7488832" cy="180020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23528" y="3717032"/>
            <a:ext cx="7488832" cy="1512168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23528" y="522920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☞ 결론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: 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태양광 </a:t>
            </a:r>
            <a:r>
              <a:rPr lang="ko-KR" altLang="en-US" sz="1400" dirty="0" err="1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전지판은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빛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열 흡수 잘 해야 발전효율이 잘 되는 구조로 설계 되어 있음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         </a:t>
            </a:r>
          </a:p>
          <a:p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         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셀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(Cell)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보호를 위해 </a:t>
            </a:r>
            <a:r>
              <a:rPr lang="ko-KR" altLang="en-US" sz="1400" dirty="0" err="1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저철분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강화유리가 빛</a:t>
            </a:r>
            <a:r>
              <a:rPr lang="en-US" altLang="ko-KR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14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열 흡수를 도와 주위온도 상승과는 무관함 </a:t>
            </a: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23528" y="1268760"/>
            <a:ext cx="1872208" cy="504056"/>
            <a:chOff x="1890" y="912"/>
            <a:chExt cx="1831" cy="558"/>
          </a:xfrm>
        </p:grpSpPr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kumimoji="0"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주위온도 상승</a:t>
              </a:r>
              <a:endParaRPr kumimoji="0" lang="en-US" altLang="ko-K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7-2. </a:t>
            </a:r>
            <a:r>
              <a:rPr lang="ko-KR" altLang="en-US" sz="2500" b="1" dirty="0">
                <a:solidFill>
                  <a:schemeClr val="bg1"/>
                </a:solidFill>
              </a:rPr>
              <a:t>환경영향평가 연구사례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주위온도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pic>
        <p:nvPicPr>
          <p:cNvPr id="4" name="그림 3" descr="i43575933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068960"/>
            <a:ext cx="5112568" cy="1997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3" name="Text Box 25"/>
          <p:cNvSpPr txBox="1">
            <a:spLocks noChangeArrowheads="1"/>
          </p:cNvSpPr>
          <p:nvPr/>
        </p:nvSpPr>
        <p:spPr bwMode="gray">
          <a:xfrm>
            <a:off x="827584" y="1335827"/>
            <a:ext cx="7523163" cy="1604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en-US" altLang="ko-KR" sz="1400" dirty="0">
                <a:latin typeface="HY울릉도M" pitchFamily="18" charset="-127"/>
                <a:ea typeface="HY울릉도M" pitchFamily="18" charset="-127"/>
              </a:rPr>
              <a:t>  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일정규모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(500MW)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 이상의 발전설비를 보유한 발전사업자는 총 발전량의 일정량 이상을  </a:t>
            </a:r>
            <a:endParaRPr kumimoji="0" lang="en-US" altLang="ko-KR" sz="1250" dirty="0"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lnSpc>
                <a:spcPct val="150000"/>
              </a:lnSpc>
            </a:pP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     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신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재생에너지로 생산한 전략을 </a:t>
            </a:r>
            <a:r>
              <a:rPr kumimoji="0" lang="ko-KR" altLang="en-US" sz="1250" dirty="0" err="1">
                <a:latin typeface="HY울릉도M" pitchFamily="18" charset="-127"/>
                <a:ea typeface="HY울릉도M" pitchFamily="18" charset="-127"/>
              </a:rPr>
              <a:t>공급토록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 의무화한 제도</a:t>
            </a:r>
            <a:endParaRPr kumimoji="0" lang="en-US" altLang="ko-KR" sz="1250" dirty="0"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lnSpc>
                <a:spcPct val="150000"/>
              </a:lnSpc>
              <a:buFont typeface="Wingdings" pitchFamily="2" charset="2"/>
              <a:buChar char="v"/>
            </a:pP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  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이를 이행하기 위해서는 아래의 하나를 선택해야 함</a:t>
            </a:r>
            <a:endParaRPr kumimoji="0" lang="en-US" altLang="ko-KR" sz="1250" dirty="0"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lnSpc>
                <a:spcPct val="150000"/>
              </a:lnSpc>
            </a:pP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gray">
          <a:xfrm>
            <a:off x="1028648" y="2149961"/>
            <a:ext cx="5649303" cy="9579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250" dirty="0">
                <a:latin typeface="HY울릉도M" pitchFamily="18" charset="-127"/>
                <a:ea typeface="HY울릉도M" pitchFamily="18" charset="-127"/>
              </a:rPr>
              <a:t>①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신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재생에너지 발전설비를 자체 설치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발전</a:t>
            </a:r>
            <a:endParaRPr kumimoji="0" lang="en-US" altLang="ko-KR" sz="1250" dirty="0"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250" dirty="0">
                <a:latin typeface="HY울릉도M" pitchFamily="18" charset="-127"/>
                <a:ea typeface="HY울릉도M" pitchFamily="18" charset="-127"/>
              </a:rPr>
              <a:t>②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타 신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재생에너지 발전사업자로부터 장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단기 공급계약 체결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250" dirty="0">
                <a:latin typeface="HY울릉도M" pitchFamily="18" charset="-127"/>
                <a:ea typeface="HY울릉도M" pitchFamily="18" charset="-127"/>
              </a:rPr>
              <a:t>③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신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재생에너지발전 인증서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(REC: Renewable Energy Certificate)</a:t>
            </a:r>
            <a:r>
              <a:rPr kumimoji="0" lang="ko-KR" altLang="en-US" sz="1250" dirty="0">
                <a:latin typeface="HY울릉도M" pitchFamily="18" charset="-127"/>
                <a:ea typeface="HY울릉도M" pitchFamily="18" charset="-127"/>
              </a:rPr>
              <a:t>구매</a:t>
            </a:r>
            <a:r>
              <a:rPr kumimoji="0" lang="en-US" altLang="ko-KR" sz="1250" dirty="0">
                <a:latin typeface="HY울릉도M" pitchFamily="18" charset="-127"/>
                <a:ea typeface="HY울릉도M" pitchFamily="18" charset="-127"/>
              </a:rPr>
              <a:t> 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84139" y="922358"/>
            <a:ext cx="2016223" cy="504056"/>
            <a:chOff x="1890" y="912"/>
            <a:chExt cx="1831" cy="558"/>
          </a:xfrm>
        </p:grpSpPr>
        <p:sp>
          <p:nvSpPr>
            <p:cNvPr id="9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RPS </a:t>
              </a:r>
              <a:r>
                <a:rPr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사업개요</a:t>
              </a:r>
              <a:endParaRPr kumimoji="0" lang="en-US" altLang="ko-K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647565" y="4396028"/>
            <a:ext cx="2016223" cy="504056"/>
            <a:chOff x="1890" y="912"/>
            <a:chExt cx="1831" cy="558"/>
          </a:xfrm>
        </p:grpSpPr>
        <p:sp>
          <p:nvSpPr>
            <p:cNvPr id="12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kumimoji="0" lang="ko-KR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공급인증서 가중치</a:t>
              </a:r>
              <a:endParaRPr kumimoji="0"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27584" y="3070326"/>
            <a:ext cx="57606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300" dirty="0">
                <a:latin typeface="HY울릉도M" pitchFamily="18" charset="-127"/>
                <a:ea typeface="HY울릉도M" pitchFamily="18" charset="-127"/>
              </a:rPr>
              <a:t> 공급의무자의 총 발전량 </a:t>
            </a:r>
            <a:r>
              <a:rPr lang="en-US" altLang="ko-KR" sz="1300" dirty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300" dirty="0">
                <a:latin typeface="HY울릉도M" pitchFamily="18" charset="-127"/>
                <a:ea typeface="HY울릉도M" pitchFamily="18" charset="-127"/>
              </a:rPr>
              <a:t>신</a:t>
            </a:r>
            <a:r>
              <a:rPr lang="en-US" altLang="ko-KR" sz="130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1300" dirty="0">
                <a:latin typeface="HY울릉도M" pitchFamily="18" charset="-127"/>
                <a:ea typeface="HY울릉도M" pitchFamily="18" charset="-127"/>
              </a:rPr>
              <a:t>재생에너지발전량 제외</a:t>
            </a:r>
            <a:r>
              <a:rPr lang="en-US" altLang="ko-KR" sz="1300" dirty="0">
                <a:latin typeface="HY울릉도M" pitchFamily="18" charset="-127"/>
                <a:ea typeface="HY울릉도M" pitchFamily="18" charset="-127"/>
              </a:rPr>
              <a:t>) × </a:t>
            </a:r>
            <a:r>
              <a:rPr lang="ko-KR" altLang="en-US" sz="1300" dirty="0">
                <a:latin typeface="HY울릉도M" pitchFamily="18" charset="-127"/>
                <a:ea typeface="HY울릉도M" pitchFamily="18" charset="-127"/>
              </a:rPr>
              <a:t>의무비율</a:t>
            </a:r>
            <a:r>
              <a:rPr lang="en-US" altLang="ko-KR" sz="1300" dirty="0">
                <a:latin typeface="HY울릉도M" pitchFamily="18" charset="-127"/>
                <a:ea typeface="HY울릉도M" pitchFamily="18" charset="-127"/>
              </a:rPr>
              <a:t>(%)</a:t>
            </a:r>
            <a:endParaRPr lang="ko-KR" altLang="en-US" sz="13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1. </a:t>
            </a:r>
            <a:r>
              <a:rPr lang="ko-KR" altLang="en-US" sz="2500" b="1" dirty="0">
                <a:solidFill>
                  <a:schemeClr val="bg1"/>
                </a:solidFill>
              </a:rPr>
              <a:t>신</a:t>
            </a:r>
            <a:r>
              <a:rPr lang="en-US" altLang="ko-KR" sz="2500" b="1" dirty="0">
                <a:solidFill>
                  <a:schemeClr val="bg1"/>
                </a:solidFill>
              </a:rPr>
              <a:t>.</a:t>
            </a:r>
            <a:r>
              <a:rPr lang="ko-KR" altLang="en-US" sz="2500" b="1" dirty="0">
                <a:solidFill>
                  <a:schemeClr val="bg1"/>
                </a:solidFill>
              </a:rPr>
              <a:t>재생에너지 공급화 의무화제도 </a:t>
            </a:r>
            <a:r>
              <a:rPr lang="en-US" altLang="ko-KR" sz="2500" b="1" dirty="0">
                <a:solidFill>
                  <a:schemeClr val="bg1"/>
                </a:solidFill>
              </a:rPr>
              <a:t>(RPS)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37996"/>
              </p:ext>
            </p:extLst>
          </p:nvPr>
        </p:nvGraphicFramePr>
        <p:xfrm>
          <a:off x="539552" y="3386312"/>
          <a:ext cx="7920881" cy="554462"/>
        </p:xfrm>
        <a:graphic>
          <a:graphicData uri="http://schemas.openxmlformats.org/drawingml/2006/table">
            <a:tbl>
              <a:tblPr/>
              <a:tblGrid>
                <a:gridCol w="178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8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3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85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85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9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연도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HY울릉도M"/>
                        </a:rPr>
                        <a:t> 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돋움"/>
                        </a:rPr>
                        <a:t>의무비율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HY울릉도M"/>
                        </a:rPr>
                        <a:t> 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07444"/>
              </p:ext>
            </p:extLst>
          </p:nvPr>
        </p:nvGraphicFramePr>
        <p:xfrm>
          <a:off x="521881" y="4869160"/>
          <a:ext cx="7920880" cy="1584176"/>
        </p:xfrm>
        <a:graphic>
          <a:graphicData uri="http://schemas.openxmlformats.org/drawingml/2006/table">
            <a:tbl>
              <a:tblPr/>
              <a:tblGrid>
                <a:gridCol w="137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7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설치유형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소규모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algn="ctr" rtl="0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(100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KW 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미만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300" b="0" i="0" u="none" strike="noStrike" dirty="0" err="1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중규모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algn="ctr" rtl="0" fontAlgn="ctr"/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(100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KW~3MW)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대규모             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algn="ctr" rtl="0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  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(3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MW 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초과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임야</a:t>
                      </a:r>
                      <a:endParaRPr lang="en-US" altLang="ko-KR" sz="1300" b="0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일반부지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(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전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.</a:t>
                      </a:r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답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(1.2)+1.0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(1.2+1.0)+0.7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건축물 활용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1.5+1.0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수상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39552" y="3956739"/>
            <a:ext cx="4248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u="sng" dirty="0">
                <a:latin typeface="HY울릉도M" pitchFamily="18" charset="-127"/>
                <a:ea typeface="HY울릉도M" pitchFamily="18" charset="-127"/>
              </a:rPr>
              <a:t>⊙ </a:t>
            </a:r>
            <a:r>
              <a:rPr lang="ko-KR" altLang="ko-KR" sz="1000" u="sng" dirty="0">
                <a:latin typeface="HY울릉도M" pitchFamily="18" charset="-127"/>
                <a:ea typeface="HY울릉도M" pitchFamily="18" charset="-127"/>
              </a:rPr>
              <a:t>문재인 정부</a:t>
            </a:r>
            <a:r>
              <a:rPr lang="en-US" altLang="ko-KR" sz="1000" u="sng" dirty="0">
                <a:latin typeface="HY울릉도M" pitchFamily="18" charset="-127"/>
                <a:ea typeface="HY울릉도M" pitchFamily="18" charset="-127"/>
              </a:rPr>
              <a:t> 2030</a:t>
            </a:r>
            <a:r>
              <a:rPr lang="ko-KR" altLang="ko-KR" sz="1000" u="sng" dirty="0">
                <a:latin typeface="HY울릉도M" pitchFamily="18" charset="-127"/>
                <a:ea typeface="HY울릉도M" pitchFamily="18" charset="-127"/>
              </a:rPr>
              <a:t>년까지 </a:t>
            </a:r>
            <a:r>
              <a:rPr lang="ko-KR" altLang="ko-KR" sz="1000" u="sng" dirty="0" err="1">
                <a:latin typeface="HY울릉도M" pitchFamily="18" charset="-127"/>
                <a:ea typeface="HY울릉도M" pitchFamily="18" charset="-127"/>
              </a:rPr>
              <a:t>신재생에너지</a:t>
            </a:r>
            <a:r>
              <a:rPr lang="ko-KR" altLang="ko-KR" sz="1000" u="sng" dirty="0">
                <a:latin typeface="HY울릉도M" pitchFamily="18" charset="-127"/>
                <a:ea typeface="HY울릉도M" pitchFamily="18" charset="-127"/>
              </a:rPr>
              <a:t> 비율을</a:t>
            </a:r>
            <a:r>
              <a:rPr lang="en-US" altLang="ko-KR" sz="1000" u="sng" dirty="0">
                <a:latin typeface="HY울릉도M" pitchFamily="18" charset="-127"/>
                <a:ea typeface="HY울릉도M" pitchFamily="18" charset="-127"/>
              </a:rPr>
              <a:t> 20%</a:t>
            </a:r>
            <a:r>
              <a:rPr lang="ko-KR" altLang="ko-KR" sz="1000" u="sng" dirty="0">
                <a:latin typeface="HY울릉도M" pitchFamily="18" charset="-127"/>
                <a:ea typeface="HY울릉도M" pitchFamily="18" charset="-127"/>
              </a:rPr>
              <a:t>까지 달성목표</a:t>
            </a:r>
            <a:endParaRPr lang="ko-KR" altLang="en-US" sz="1000" u="sng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527160" y="5588385"/>
            <a:ext cx="1086798" cy="2880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grpSp>
        <p:nvGrpSpPr>
          <p:cNvPr id="68" name="그룹 67"/>
          <p:cNvGrpSpPr/>
          <p:nvPr/>
        </p:nvGrpSpPr>
        <p:grpSpPr>
          <a:xfrm>
            <a:off x="395535" y="836712"/>
            <a:ext cx="8383797" cy="2520280"/>
            <a:chOff x="323527" y="980728"/>
            <a:chExt cx="8383797" cy="2520280"/>
          </a:xfrm>
        </p:grpSpPr>
        <p:sp>
          <p:nvSpPr>
            <p:cNvPr id="201" name="직사각형 200"/>
            <p:cNvSpPr/>
            <p:nvPr/>
          </p:nvSpPr>
          <p:spPr>
            <a:xfrm>
              <a:off x="3779912" y="2492896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태양광발전 사업자</a:t>
              </a:r>
            </a:p>
          </p:txBody>
        </p:sp>
        <p:cxnSp>
          <p:nvCxnSpPr>
            <p:cNvPr id="134" name="직선 화살표 연결선 133"/>
            <p:cNvCxnSpPr/>
            <p:nvPr/>
          </p:nvCxnSpPr>
          <p:spPr>
            <a:xfrm>
              <a:off x="5220072" y="2060848"/>
              <a:ext cx="21602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34"/>
            <p:cNvCxnSpPr/>
            <p:nvPr/>
          </p:nvCxnSpPr>
          <p:spPr>
            <a:xfrm flipH="1">
              <a:off x="5292080" y="2276872"/>
              <a:ext cx="21602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화살표 연결선 126"/>
            <p:cNvCxnSpPr/>
            <p:nvPr/>
          </p:nvCxnSpPr>
          <p:spPr>
            <a:xfrm>
              <a:off x="1907704" y="2276872"/>
              <a:ext cx="187220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화살표 연결선 123"/>
            <p:cNvCxnSpPr/>
            <p:nvPr/>
          </p:nvCxnSpPr>
          <p:spPr>
            <a:xfrm flipH="1">
              <a:off x="2051720" y="2060848"/>
              <a:ext cx="187220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그룹 6"/>
            <p:cNvGrpSpPr/>
            <p:nvPr/>
          </p:nvGrpSpPr>
          <p:grpSpPr>
            <a:xfrm>
              <a:off x="3779912" y="980728"/>
              <a:ext cx="2592288" cy="1512565"/>
              <a:chOff x="3275856" y="763861"/>
              <a:chExt cx="2947567" cy="1729432"/>
            </a:xfrm>
          </p:grpSpPr>
          <p:pic>
            <p:nvPicPr>
              <p:cNvPr id="4" name="그림 20" descr="1355203457_Sunny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80485" y="763861"/>
                <a:ext cx="642938" cy="642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그림 30" descr="solar-power-generator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75856" y="1340768"/>
                <a:ext cx="1727200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Freeform 269"/>
              <p:cNvSpPr>
                <a:spLocks/>
              </p:cNvSpPr>
              <p:nvPr/>
            </p:nvSpPr>
            <p:spPr bwMode="auto">
              <a:xfrm rot="10162436" flipH="1">
                <a:off x="4441197" y="1159938"/>
                <a:ext cx="1268413" cy="1038225"/>
              </a:xfrm>
              <a:custGeom>
                <a:avLst/>
                <a:gdLst/>
                <a:ahLst/>
                <a:cxnLst>
                  <a:cxn ang="0">
                    <a:pos x="1042" y="2049"/>
                  </a:cxn>
                  <a:cxn ang="0">
                    <a:pos x="160" y="0"/>
                  </a:cxn>
                  <a:cxn ang="0">
                    <a:pos x="0" y="2527"/>
                  </a:cxn>
                  <a:cxn ang="0">
                    <a:pos x="1044" y="2311"/>
                  </a:cxn>
                  <a:cxn ang="0">
                    <a:pos x="1042" y="2049"/>
                  </a:cxn>
                </a:cxnLst>
                <a:rect l="0" t="0" r="r" b="b"/>
                <a:pathLst>
                  <a:path w="1044" h="2527">
                    <a:moveTo>
                      <a:pt x="1042" y="2049"/>
                    </a:moveTo>
                    <a:lnTo>
                      <a:pt x="160" y="0"/>
                    </a:lnTo>
                    <a:lnTo>
                      <a:pt x="0" y="2527"/>
                    </a:lnTo>
                    <a:lnTo>
                      <a:pt x="1044" y="2311"/>
                    </a:lnTo>
                    <a:lnTo>
                      <a:pt x="1042" y="20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55686"/>
                      <a:invGamma/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127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87313" tIns="44450" rIns="87313" bIns="44450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pic>
          <p:nvPicPr>
            <p:cNvPr id="115" name="그림 114" descr="imagesCA238XF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60" y="1484784"/>
              <a:ext cx="1440160" cy="936104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grpSp>
          <p:nvGrpSpPr>
            <p:cNvPr id="203" name="그룹 202"/>
            <p:cNvGrpSpPr/>
            <p:nvPr/>
          </p:nvGrpSpPr>
          <p:grpSpPr>
            <a:xfrm>
              <a:off x="323527" y="2708920"/>
              <a:ext cx="2304257" cy="792088"/>
              <a:chOff x="251519" y="2996952"/>
              <a:chExt cx="2304257" cy="792088"/>
            </a:xfrm>
          </p:grpSpPr>
          <p:pic>
            <p:nvPicPr>
              <p:cNvPr id="116" name="그림 115" descr="GS파워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1520" y="3573017"/>
                <a:ext cx="1152128" cy="2160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7" name="그림 116" descr="Power_Kor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75656" y="3573016"/>
                <a:ext cx="1080120" cy="2160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8" name="그림 117" descr="남동발전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75655" y="2996952"/>
                <a:ext cx="1080120" cy="2160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9" name="그림 118" descr="동서발전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1520" y="3284985"/>
                <a:ext cx="1152128" cy="2160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0" name="그림 119" descr="서부발전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1519" y="2996952"/>
                <a:ext cx="1152128" cy="2160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2" name="그림 121" descr="한국수력원자력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475655" y="3284984"/>
                <a:ext cx="1080120" cy="2148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30" name="그림 129" descr="한국전력본사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0312" y="1772816"/>
              <a:ext cx="1327012" cy="792088"/>
            </a:xfrm>
            <a:prstGeom prst="rect">
              <a:avLst/>
            </a:prstGeom>
          </p:spPr>
        </p:pic>
        <p:sp>
          <p:nvSpPr>
            <p:cNvPr id="148" name="직사각형 147"/>
            <p:cNvSpPr/>
            <p:nvPr/>
          </p:nvSpPr>
          <p:spPr>
            <a:xfrm>
              <a:off x="5905955" y="1545445"/>
              <a:ext cx="912430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1">
                <a:spcBef>
                  <a:spcPct val="20000"/>
                </a:spcBef>
              </a:pP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전기생산</a:t>
              </a:r>
              <a:endParaRPr kumimoji="1" lang="en-US" altLang="ko-KR" sz="1200" dirty="0">
                <a:latin typeface="HY울릉도M" pitchFamily="18" charset="-127"/>
                <a:ea typeface="HY울릉도M" pitchFamily="18" charset="-127"/>
              </a:endParaRPr>
            </a:p>
            <a:p>
              <a:pPr lvl="0" algn="ctr" latinLnBrk="1">
                <a:spcBef>
                  <a:spcPct val="20000"/>
                </a:spcBef>
              </a:pP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[SMP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판매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]</a:t>
              </a: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5723747" y="2276872"/>
              <a:ext cx="1220207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1">
                <a:spcBef>
                  <a:spcPct val="20000"/>
                </a:spcBef>
              </a:pPr>
              <a:r>
                <a:rPr kumimoji="1" lang="ko-KR" altLang="en-US" sz="1200" dirty="0">
                  <a:solidFill>
                    <a:srgbClr val="FF0000"/>
                  </a:solidFill>
                  <a:latin typeface="HY울릉도M" pitchFamily="18" charset="-127"/>
                  <a:ea typeface="HY울릉도M" pitchFamily="18" charset="-127"/>
                </a:rPr>
                <a:t>①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발전수익</a:t>
              </a:r>
              <a:endParaRPr kumimoji="1" lang="en-US" altLang="ko-KR" sz="1200" dirty="0">
                <a:latin typeface="HY울릉도M" pitchFamily="18" charset="-127"/>
                <a:ea typeface="HY울릉도M" pitchFamily="18" charset="-127"/>
              </a:endParaRPr>
            </a:p>
            <a:p>
              <a:pPr lvl="0" algn="ctr" latinLnBrk="1">
                <a:spcBef>
                  <a:spcPct val="20000"/>
                </a:spcBef>
              </a:pP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[SMP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대금지급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]</a:t>
              </a:r>
            </a:p>
          </p:txBody>
        </p:sp>
        <p:sp>
          <p:nvSpPr>
            <p:cNvPr id="151" name="직사각형 150"/>
            <p:cNvSpPr/>
            <p:nvPr/>
          </p:nvSpPr>
          <p:spPr>
            <a:xfrm>
              <a:off x="2349117" y="2276872"/>
              <a:ext cx="1207383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1">
                <a:spcBef>
                  <a:spcPct val="20000"/>
                </a:spcBef>
              </a:pPr>
              <a:r>
                <a:rPr kumimoji="1" lang="ko-KR" altLang="en-US" sz="1200" dirty="0">
                  <a:solidFill>
                    <a:srgbClr val="FF0000"/>
                  </a:solidFill>
                  <a:latin typeface="HY울릉도M" pitchFamily="18" charset="-127"/>
                  <a:ea typeface="HY울릉도M" pitchFamily="18" charset="-127"/>
                </a:rPr>
                <a:t>②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발전수익</a:t>
              </a:r>
              <a:endParaRPr kumimoji="1" lang="en-US" altLang="ko-KR" sz="1200" dirty="0">
                <a:latin typeface="HY울릉도M" pitchFamily="18" charset="-127"/>
                <a:ea typeface="HY울릉도M" pitchFamily="18" charset="-127"/>
              </a:endParaRPr>
            </a:p>
            <a:p>
              <a:pPr lvl="0" algn="ctr" latinLnBrk="1">
                <a:spcBef>
                  <a:spcPct val="20000"/>
                </a:spcBef>
              </a:pP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[REC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대금지급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]</a:t>
              </a:r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2538021" y="1543043"/>
              <a:ext cx="899605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1">
                <a:spcBef>
                  <a:spcPct val="20000"/>
                </a:spcBef>
              </a:pP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전기생산</a:t>
              </a:r>
              <a:endParaRPr kumimoji="1" lang="en-US" altLang="ko-KR" sz="1200" dirty="0">
                <a:latin typeface="HY울릉도M" pitchFamily="18" charset="-127"/>
                <a:ea typeface="HY울릉도M" pitchFamily="18" charset="-127"/>
              </a:endParaRPr>
            </a:p>
            <a:p>
              <a:pPr lvl="0" algn="ctr" latinLnBrk="1">
                <a:spcBef>
                  <a:spcPct val="20000"/>
                </a:spcBef>
              </a:pP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[REC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판매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]</a:t>
              </a:r>
            </a:p>
          </p:txBody>
        </p:sp>
        <p:grpSp>
          <p:nvGrpSpPr>
            <p:cNvPr id="198" name="Group 12"/>
            <p:cNvGrpSpPr>
              <a:grpSpLocks/>
            </p:cNvGrpSpPr>
            <p:nvPr/>
          </p:nvGrpSpPr>
          <p:grpSpPr bwMode="auto">
            <a:xfrm>
              <a:off x="467544" y="980728"/>
              <a:ext cx="1656184" cy="504056"/>
              <a:chOff x="1890" y="912"/>
              <a:chExt cx="1831" cy="558"/>
            </a:xfrm>
          </p:grpSpPr>
          <p:sp>
            <p:nvSpPr>
              <p:cNvPr id="199" name="Freeform 13"/>
              <p:cNvSpPr>
                <a:spLocks/>
              </p:cNvSpPr>
              <p:nvPr/>
            </p:nvSpPr>
            <p:spPr bwMode="gray">
              <a:xfrm>
                <a:off x="1998" y="1332"/>
                <a:ext cx="1615" cy="138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0" name="Rectangle 14"/>
              <p:cNvSpPr>
                <a:spLocks noChangeArrowheads="1"/>
              </p:cNvSpPr>
              <p:nvPr/>
            </p:nvSpPr>
            <p:spPr bwMode="gray">
              <a:xfrm>
                <a:off x="1890" y="912"/>
                <a:ext cx="1831" cy="495"/>
              </a:xfrm>
              <a:prstGeom prst="rect">
                <a:avLst/>
              </a:prstGeom>
              <a:gradFill rotWithShape="1">
                <a:gsLst>
                  <a:gs pos="0">
                    <a:srgbClr val="D8755A"/>
                  </a:gs>
                  <a:gs pos="50000">
                    <a:srgbClr val="D8755A">
                      <a:gamma/>
                      <a:tint val="39216"/>
                      <a:invGamma/>
                    </a:srgbClr>
                  </a:gs>
                  <a:gs pos="100000">
                    <a:srgbClr val="D8755A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latinLnBrk="0" hangingPunct="0"/>
                <a:r>
                  <a:rPr kumimoji="0" lang="ko-KR" altLang="en-US" sz="1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</a:rPr>
                  <a:t>태양광수익 구조</a:t>
                </a:r>
                <a:endParaRPr kumimoji="0" lang="en-US" altLang="ko-KR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204" name="직사각형 203"/>
            <p:cNvSpPr/>
            <p:nvPr/>
          </p:nvSpPr>
          <p:spPr>
            <a:xfrm>
              <a:off x="611560" y="2420888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공급의무 발전사</a:t>
              </a:r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7380312" y="2564904"/>
              <a:ext cx="1327012" cy="2105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전력거래소</a:t>
              </a:r>
              <a:r>
                <a:rPr lang="en-US" altLang="ko-KR" sz="120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/</a:t>
              </a:r>
              <a:r>
                <a:rPr lang="ko-KR" altLang="en-US" sz="120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한전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539198" y="5078216"/>
            <a:ext cx="8158277" cy="1159096"/>
            <a:chOff x="539198" y="5078216"/>
            <a:chExt cx="8158277" cy="1159096"/>
          </a:xfrm>
        </p:grpSpPr>
        <p:grpSp>
          <p:nvGrpSpPr>
            <p:cNvPr id="165" name="그룹 164"/>
            <p:cNvGrpSpPr/>
            <p:nvPr/>
          </p:nvGrpSpPr>
          <p:grpSpPr>
            <a:xfrm>
              <a:off x="7596336" y="5733256"/>
              <a:ext cx="1101139" cy="432048"/>
              <a:chOff x="7159352" y="4797152"/>
              <a:chExt cx="1013048" cy="432048"/>
            </a:xfrm>
          </p:grpSpPr>
          <p:sp>
            <p:nvSpPr>
              <p:cNvPr id="164" name="Rectangle 5"/>
              <p:cNvSpPr>
                <a:spLocks noChangeArrowheads="1"/>
              </p:cNvSpPr>
              <p:nvPr/>
            </p:nvSpPr>
            <p:spPr bwMode="gray">
              <a:xfrm rot="16200000">
                <a:off x="7452320" y="4509120"/>
                <a:ext cx="432048" cy="1008112"/>
              </a:xfrm>
              <a:prstGeom prst="rect">
                <a:avLst/>
              </a:prstGeom>
              <a:gradFill rotWithShape="1">
                <a:gsLst>
                  <a:gs pos="0">
                    <a:srgbClr val="66CCFF">
                      <a:gamma/>
                      <a:tint val="36471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tint val="3647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63" name="직사각형 162"/>
              <p:cNvSpPr/>
              <p:nvPr/>
            </p:nvSpPr>
            <p:spPr>
              <a:xfrm>
                <a:off x="7159352" y="4869160"/>
                <a:ext cx="9973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latinLnBrk="0" hangingPunct="0"/>
                <a:r>
                  <a:rPr lang="ko-KR" alt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연간 매출액</a:t>
                </a:r>
                <a:endParaRPr lang="en-US" altLang="ko-KR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grpSp>
          <p:nvGrpSpPr>
            <p:cNvPr id="169" name="그룹 168"/>
            <p:cNvGrpSpPr/>
            <p:nvPr/>
          </p:nvGrpSpPr>
          <p:grpSpPr>
            <a:xfrm>
              <a:off x="3357256" y="5733256"/>
              <a:ext cx="1095774" cy="432048"/>
              <a:chOff x="7164288" y="4797152"/>
              <a:chExt cx="1008112" cy="432048"/>
            </a:xfrm>
          </p:grpSpPr>
          <p:sp>
            <p:nvSpPr>
              <p:cNvPr id="170" name="Rectangle 5"/>
              <p:cNvSpPr>
                <a:spLocks noChangeArrowheads="1"/>
              </p:cNvSpPr>
              <p:nvPr/>
            </p:nvSpPr>
            <p:spPr bwMode="gray">
              <a:xfrm rot="16200000">
                <a:off x="7452320" y="4509120"/>
                <a:ext cx="432048" cy="1008112"/>
              </a:xfrm>
              <a:prstGeom prst="rect">
                <a:avLst/>
              </a:prstGeom>
              <a:gradFill rotWithShape="1">
                <a:gsLst>
                  <a:gs pos="0">
                    <a:srgbClr val="66CCFF">
                      <a:gamma/>
                      <a:tint val="36471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tint val="3647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71" name="직사각형 170"/>
              <p:cNvSpPr/>
              <p:nvPr/>
            </p:nvSpPr>
            <p:spPr>
              <a:xfrm>
                <a:off x="7339691" y="4869160"/>
                <a:ext cx="63671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latinLnBrk="0" hangingPunct="0"/>
                <a:r>
                  <a:rPr lang="ko-KR" alt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가중치</a:t>
                </a:r>
                <a:endParaRPr lang="en-US" altLang="ko-KR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grpSp>
          <p:nvGrpSpPr>
            <p:cNvPr id="172" name="그룹 171"/>
            <p:cNvGrpSpPr/>
            <p:nvPr/>
          </p:nvGrpSpPr>
          <p:grpSpPr>
            <a:xfrm>
              <a:off x="2104943" y="5733256"/>
              <a:ext cx="1095774" cy="432048"/>
              <a:chOff x="7164288" y="4797152"/>
              <a:chExt cx="1008112" cy="432048"/>
            </a:xfrm>
          </p:grpSpPr>
          <p:sp>
            <p:nvSpPr>
              <p:cNvPr id="173" name="Rectangle 5"/>
              <p:cNvSpPr>
                <a:spLocks noChangeArrowheads="1"/>
              </p:cNvSpPr>
              <p:nvPr/>
            </p:nvSpPr>
            <p:spPr bwMode="gray">
              <a:xfrm rot="16200000">
                <a:off x="7452320" y="4509120"/>
                <a:ext cx="432048" cy="1008112"/>
              </a:xfrm>
              <a:prstGeom prst="rect">
                <a:avLst/>
              </a:prstGeom>
              <a:gradFill rotWithShape="1">
                <a:gsLst>
                  <a:gs pos="0">
                    <a:srgbClr val="66CCFF">
                      <a:gamma/>
                      <a:tint val="36471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tint val="3647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74" name="직사각형 173"/>
              <p:cNvSpPr/>
              <p:nvPr/>
            </p:nvSpPr>
            <p:spPr>
              <a:xfrm>
                <a:off x="7345987" y="4869160"/>
                <a:ext cx="6241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latinLnBrk="0" hangingPunct="0"/>
                <a:r>
                  <a:rPr kumimoji="1" lang="en-US" altLang="ko-KR" sz="1200" dirty="0">
                    <a:solidFill>
                      <a:srgbClr val="FF0000"/>
                    </a:solidFill>
                    <a:latin typeface="HY울릉도M" pitchFamily="18" charset="-127"/>
                    <a:ea typeface="HY울릉도M" pitchFamily="18" charset="-127"/>
                  </a:rPr>
                  <a:t>② </a:t>
                </a:r>
                <a:r>
                  <a:rPr lang="en-US" altLang="ko-KR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REC</a:t>
                </a:r>
              </a:p>
            </p:txBody>
          </p:sp>
        </p:grpSp>
        <p:grpSp>
          <p:nvGrpSpPr>
            <p:cNvPr id="175" name="그룹 174"/>
            <p:cNvGrpSpPr/>
            <p:nvPr/>
          </p:nvGrpSpPr>
          <p:grpSpPr>
            <a:xfrm>
              <a:off x="852630" y="5733256"/>
              <a:ext cx="1095774" cy="432048"/>
              <a:chOff x="7164288" y="4797152"/>
              <a:chExt cx="1008112" cy="432048"/>
            </a:xfrm>
          </p:grpSpPr>
          <p:sp>
            <p:nvSpPr>
              <p:cNvPr id="176" name="Rectangle 5"/>
              <p:cNvSpPr>
                <a:spLocks noChangeArrowheads="1"/>
              </p:cNvSpPr>
              <p:nvPr/>
            </p:nvSpPr>
            <p:spPr bwMode="gray">
              <a:xfrm rot="16200000">
                <a:off x="7452320" y="4509120"/>
                <a:ext cx="432048" cy="1008112"/>
              </a:xfrm>
              <a:prstGeom prst="rect">
                <a:avLst/>
              </a:prstGeom>
              <a:gradFill rotWithShape="1">
                <a:gsLst>
                  <a:gs pos="0">
                    <a:srgbClr val="66CCFF">
                      <a:gamma/>
                      <a:tint val="36471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tint val="3647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77" name="직사각형 176"/>
              <p:cNvSpPr/>
              <p:nvPr/>
            </p:nvSpPr>
            <p:spPr>
              <a:xfrm>
                <a:off x="7340088" y="4869160"/>
                <a:ext cx="635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latinLnBrk="0" hangingPunct="0"/>
                <a:r>
                  <a:rPr kumimoji="1" lang="ko-KR" altLang="en-US" sz="1200" dirty="0">
                    <a:solidFill>
                      <a:srgbClr val="FF0000"/>
                    </a:solidFill>
                    <a:latin typeface="HY울릉도M" pitchFamily="18" charset="-127"/>
                    <a:ea typeface="HY울릉도M" pitchFamily="18" charset="-127"/>
                  </a:rPr>
                  <a:t>① </a:t>
                </a:r>
                <a:r>
                  <a:rPr lang="en-US" altLang="ko-KR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SMP</a:t>
                </a:r>
              </a:p>
            </p:txBody>
          </p:sp>
        </p:grpSp>
        <p:grpSp>
          <p:nvGrpSpPr>
            <p:cNvPr id="178" name="그룹 177"/>
            <p:cNvGrpSpPr/>
            <p:nvPr/>
          </p:nvGrpSpPr>
          <p:grpSpPr>
            <a:xfrm>
              <a:off x="5220072" y="5733256"/>
              <a:ext cx="2048734" cy="432048"/>
              <a:chOff x="7164298" y="4797152"/>
              <a:chExt cx="1582122" cy="432048"/>
            </a:xfrm>
          </p:grpSpPr>
          <p:sp>
            <p:nvSpPr>
              <p:cNvPr id="179" name="Rectangle 5"/>
              <p:cNvSpPr>
                <a:spLocks noChangeArrowheads="1"/>
              </p:cNvSpPr>
              <p:nvPr/>
            </p:nvSpPr>
            <p:spPr bwMode="gray">
              <a:xfrm rot="16200000">
                <a:off x="7739335" y="4222115"/>
                <a:ext cx="432048" cy="1582122"/>
              </a:xfrm>
              <a:prstGeom prst="rect">
                <a:avLst/>
              </a:prstGeom>
              <a:gradFill rotWithShape="1">
                <a:gsLst>
                  <a:gs pos="0">
                    <a:srgbClr val="66CCFF">
                      <a:gamma/>
                      <a:tint val="36471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tint val="3647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180" name="직사각형 179"/>
              <p:cNvSpPr/>
              <p:nvPr/>
            </p:nvSpPr>
            <p:spPr>
              <a:xfrm>
                <a:off x="7298244" y="4797152"/>
                <a:ext cx="134956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latinLnBrk="0" hangingPunct="0"/>
                <a:r>
                  <a:rPr lang="ko-KR" altLang="en-US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연간 발전량</a:t>
                </a:r>
                <a:endParaRPr lang="en-US" altLang="ko-KR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Y울릉도M" pitchFamily="18" charset="-127"/>
                  <a:ea typeface="HY울릉도M" pitchFamily="18" charset="-127"/>
                </a:endParaRPr>
              </a:p>
              <a:p>
                <a:pPr algn="ctr" eaLnBrk="0" latinLnBrk="0" hangingPunct="0"/>
                <a:r>
                  <a:rPr lang="en-US" altLang="ko-KR" sz="9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[</a:t>
                </a:r>
                <a:r>
                  <a:rPr lang="ko-KR" altLang="en-US" sz="9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설비용량 </a:t>
                </a:r>
                <a:r>
                  <a:rPr lang="en-US" altLang="ko-KR" sz="9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x 3.5</a:t>
                </a:r>
                <a:r>
                  <a:rPr lang="ko-KR" altLang="en-US" sz="9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시간 </a:t>
                </a:r>
                <a:r>
                  <a:rPr lang="en-US" altLang="ko-KR" sz="9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x 365</a:t>
                </a:r>
                <a:r>
                  <a:rPr lang="ko-KR" altLang="en-US" sz="9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일</a:t>
                </a:r>
                <a:r>
                  <a:rPr lang="en-US" altLang="ko-KR" sz="1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Y울릉도M" pitchFamily="18" charset="-127"/>
                    <a:ea typeface="HY울릉도M" pitchFamily="18" charset="-127"/>
                  </a:rPr>
                  <a:t>]</a:t>
                </a:r>
              </a:p>
            </p:txBody>
          </p:sp>
        </p:grpSp>
        <p:sp>
          <p:nvSpPr>
            <p:cNvPr id="183" name="왼쪽 중괄호 182"/>
            <p:cNvSpPr/>
            <p:nvPr/>
          </p:nvSpPr>
          <p:spPr>
            <a:xfrm>
              <a:off x="539552" y="5661248"/>
              <a:ext cx="313078" cy="57606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870135" y="5805264"/>
              <a:ext cx="313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HY울릉도M" pitchFamily="18" charset="-127"/>
                  <a:ea typeface="HY울릉도M" pitchFamily="18" charset="-127"/>
                </a:rPr>
                <a:t>+</a:t>
              </a:r>
              <a:endParaRPr lang="ko-KR" altLang="en-US" sz="12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122448" y="5877272"/>
              <a:ext cx="3130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 dirty="0">
                  <a:latin typeface="HY울릉도M" pitchFamily="18" charset="-127"/>
                  <a:ea typeface="HY울릉도M" pitchFamily="18" charset="-127"/>
                </a:rPr>
                <a:t>Ｘ</a:t>
              </a:r>
            </a:p>
          </p:txBody>
        </p:sp>
        <p:sp>
          <p:nvSpPr>
            <p:cNvPr id="186" name="왼쪽 중괄호 185"/>
            <p:cNvSpPr/>
            <p:nvPr/>
          </p:nvSpPr>
          <p:spPr>
            <a:xfrm rot="10800000">
              <a:off x="4453030" y="5661248"/>
              <a:ext cx="273391" cy="57606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788024" y="5877272"/>
              <a:ext cx="3913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b="1" dirty="0">
                  <a:latin typeface="HY울릉도M" pitchFamily="18" charset="-127"/>
                  <a:ea typeface="HY울릉도M" pitchFamily="18" charset="-127"/>
                </a:rPr>
                <a:t>Ｘ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236296" y="5805264"/>
              <a:ext cx="313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HY울릉도M" pitchFamily="18" charset="-127"/>
                  <a:ea typeface="HY울릉도M" pitchFamily="18" charset="-127"/>
                </a:rPr>
                <a:t>=</a:t>
              </a:r>
              <a:endParaRPr lang="ko-KR" altLang="en-US" sz="1200" dirty="0">
                <a:latin typeface="HY울릉도M" pitchFamily="18" charset="-127"/>
                <a:ea typeface="HY울릉도M" pitchFamily="18" charset="-127"/>
              </a:endParaRPr>
            </a:p>
          </p:txBody>
        </p:sp>
        <p:grpSp>
          <p:nvGrpSpPr>
            <p:cNvPr id="62" name="Group 12"/>
            <p:cNvGrpSpPr>
              <a:grpSpLocks/>
            </p:cNvGrpSpPr>
            <p:nvPr/>
          </p:nvGrpSpPr>
          <p:grpSpPr bwMode="auto">
            <a:xfrm>
              <a:off x="539198" y="5078216"/>
              <a:ext cx="1656184" cy="511025"/>
              <a:chOff x="1810" y="975"/>
              <a:chExt cx="1831" cy="495"/>
            </a:xfrm>
          </p:grpSpPr>
          <p:sp>
            <p:nvSpPr>
              <p:cNvPr id="63" name="Freeform 13"/>
              <p:cNvSpPr>
                <a:spLocks/>
              </p:cNvSpPr>
              <p:nvPr/>
            </p:nvSpPr>
            <p:spPr bwMode="gray">
              <a:xfrm>
                <a:off x="1998" y="1332"/>
                <a:ext cx="1615" cy="138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" name="Rectangle 14"/>
              <p:cNvSpPr>
                <a:spLocks noChangeArrowheads="1"/>
              </p:cNvSpPr>
              <p:nvPr/>
            </p:nvSpPr>
            <p:spPr bwMode="gray">
              <a:xfrm>
                <a:off x="1810" y="975"/>
                <a:ext cx="1831" cy="495"/>
              </a:xfrm>
              <a:prstGeom prst="rect">
                <a:avLst/>
              </a:prstGeom>
              <a:gradFill rotWithShape="1">
                <a:gsLst>
                  <a:gs pos="0">
                    <a:srgbClr val="D8755A"/>
                  </a:gs>
                  <a:gs pos="50000">
                    <a:srgbClr val="D8755A">
                      <a:gamma/>
                      <a:tint val="39216"/>
                      <a:invGamma/>
                    </a:srgbClr>
                  </a:gs>
                  <a:gs pos="100000">
                    <a:srgbClr val="D8755A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latinLnBrk="0" hangingPunct="0"/>
                <a:r>
                  <a:rPr lang="ko-KR" altLang="en-US" sz="1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</a:rPr>
                  <a:t>발전 매출액</a:t>
                </a:r>
                <a:endParaRPr lang="en-US" altLang="ko-KR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grpSp>
        <p:nvGrpSpPr>
          <p:cNvPr id="69" name="그룹 68"/>
          <p:cNvGrpSpPr/>
          <p:nvPr/>
        </p:nvGrpSpPr>
        <p:grpSpPr>
          <a:xfrm>
            <a:off x="539552" y="3645024"/>
            <a:ext cx="7019870" cy="1152245"/>
            <a:chOff x="539552" y="3789040"/>
            <a:chExt cx="7019870" cy="1152245"/>
          </a:xfrm>
        </p:grpSpPr>
        <p:sp>
          <p:nvSpPr>
            <p:cNvPr id="153" name="직사각형 152"/>
            <p:cNvSpPr/>
            <p:nvPr/>
          </p:nvSpPr>
          <p:spPr>
            <a:xfrm>
              <a:off x="539552" y="4221088"/>
              <a:ext cx="7019870" cy="720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latinLnBrk="1">
                <a:spcBef>
                  <a:spcPct val="20000"/>
                </a:spcBef>
              </a:pPr>
              <a:r>
                <a:rPr kumimoji="1" lang="ko-KR" altLang="en-US" sz="1200" dirty="0">
                  <a:solidFill>
                    <a:srgbClr val="FF0000"/>
                  </a:solidFill>
                  <a:latin typeface="HY울릉도M" pitchFamily="18" charset="-127"/>
                  <a:ea typeface="HY울릉도M" pitchFamily="18" charset="-127"/>
                </a:rPr>
                <a:t>①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SMP: 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계통한계가격으로 한전에서 구매하는  가격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계약대상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: 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한국전력 및 전력거래소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)</a:t>
              </a:r>
            </a:p>
            <a:p>
              <a:pPr lvl="0" latinLnBrk="1">
                <a:spcBef>
                  <a:spcPct val="20000"/>
                </a:spcBef>
              </a:pPr>
              <a:r>
                <a:rPr kumimoji="1" lang="en-US" altLang="ko-KR" sz="1200" dirty="0">
                  <a:solidFill>
                    <a:srgbClr val="FF0000"/>
                  </a:solidFill>
                  <a:latin typeface="HY울릉도M" pitchFamily="18" charset="-127"/>
                  <a:ea typeface="HY울릉도M" pitchFamily="18" charset="-127"/>
                </a:rPr>
                <a:t>②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 REC:  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에너지관리공단에서 발급하는 공급인증서 가격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계약대상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:  18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개 공급의무 발전사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)</a:t>
              </a:r>
            </a:p>
            <a:p>
              <a:pPr lvl="0" latinLnBrk="1">
                <a:spcBef>
                  <a:spcPct val="20000"/>
                </a:spcBef>
              </a:pPr>
              <a:r>
                <a:rPr kumimoji="1" lang="en-US" altLang="ko-KR" sz="1200" dirty="0">
                  <a:solidFill>
                    <a:srgbClr val="FF0000"/>
                  </a:solidFill>
                  <a:latin typeface="HY울릉도M" pitchFamily="18" charset="-127"/>
                  <a:ea typeface="HY울릉도M" pitchFamily="18" charset="-127"/>
                </a:rPr>
                <a:t>③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복합가중치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:  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발전용량 및 설치장소에 따른 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REC </a:t>
              </a:r>
              <a:r>
                <a:rPr kumimoji="1" lang="ko-KR" altLang="en-US" sz="1200" dirty="0">
                  <a:latin typeface="HY울릉도M" pitchFamily="18" charset="-127"/>
                  <a:ea typeface="HY울릉도M" pitchFamily="18" charset="-127"/>
                </a:rPr>
                <a:t>가중치 </a:t>
              </a:r>
              <a:r>
                <a:rPr kumimoji="1" lang="en-US" altLang="ko-KR" sz="1200" dirty="0">
                  <a:latin typeface="HY울릉도M" pitchFamily="18" charset="-127"/>
                  <a:ea typeface="HY울릉도M" pitchFamily="18" charset="-127"/>
                </a:rPr>
                <a:t>(0.7~1.5) </a:t>
              </a:r>
              <a:r>
                <a:rPr kumimoji="1" lang="en-US" altLang="ko-KR" sz="1200" u="sng" dirty="0">
                  <a:solidFill>
                    <a:srgbClr val="FF0000"/>
                  </a:solidFill>
                  <a:latin typeface="HY울릉도M" pitchFamily="18" charset="-127"/>
                  <a:ea typeface="HY울릉도M" pitchFamily="18" charset="-127"/>
                </a:rPr>
                <a:t>※ESS</a:t>
              </a:r>
              <a:r>
                <a:rPr kumimoji="1" lang="ko-KR" altLang="en-US" sz="1200" u="sng" dirty="0">
                  <a:solidFill>
                    <a:srgbClr val="FF0000"/>
                  </a:solidFill>
                  <a:latin typeface="HY울릉도M" pitchFamily="18" charset="-127"/>
                  <a:ea typeface="HY울릉도M" pitchFamily="18" charset="-127"/>
                </a:rPr>
                <a:t>설비의 경우 가중치 </a:t>
              </a:r>
              <a:r>
                <a:rPr kumimoji="1" lang="en-US" altLang="ko-KR" sz="1200" u="sng" dirty="0">
                  <a:solidFill>
                    <a:srgbClr val="FF0000"/>
                  </a:solidFill>
                  <a:latin typeface="HY울릉도M" pitchFamily="18" charset="-127"/>
                  <a:ea typeface="HY울릉도M" pitchFamily="18" charset="-127"/>
                </a:rPr>
                <a:t>5.0</a:t>
              </a:r>
            </a:p>
          </p:txBody>
        </p:sp>
        <p:grpSp>
          <p:nvGrpSpPr>
            <p:cNvPr id="65" name="Group 12"/>
            <p:cNvGrpSpPr>
              <a:grpSpLocks/>
            </p:cNvGrpSpPr>
            <p:nvPr/>
          </p:nvGrpSpPr>
          <p:grpSpPr bwMode="auto">
            <a:xfrm>
              <a:off x="539552" y="3789040"/>
              <a:ext cx="1656184" cy="504056"/>
              <a:chOff x="1890" y="912"/>
              <a:chExt cx="1831" cy="558"/>
            </a:xfrm>
          </p:grpSpPr>
          <p:sp>
            <p:nvSpPr>
              <p:cNvPr id="66" name="Freeform 13"/>
              <p:cNvSpPr>
                <a:spLocks/>
              </p:cNvSpPr>
              <p:nvPr/>
            </p:nvSpPr>
            <p:spPr bwMode="gray">
              <a:xfrm>
                <a:off x="1998" y="1332"/>
                <a:ext cx="1615" cy="138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" name="Rectangle 14"/>
              <p:cNvSpPr>
                <a:spLocks noChangeArrowheads="1"/>
              </p:cNvSpPr>
              <p:nvPr/>
            </p:nvSpPr>
            <p:spPr bwMode="gray">
              <a:xfrm>
                <a:off x="1890" y="912"/>
                <a:ext cx="1831" cy="495"/>
              </a:xfrm>
              <a:prstGeom prst="rect">
                <a:avLst/>
              </a:prstGeom>
              <a:gradFill rotWithShape="1">
                <a:gsLst>
                  <a:gs pos="0">
                    <a:srgbClr val="D8755A"/>
                  </a:gs>
                  <a:gs pos="50000">
                    <a:srgbClr val="D8755A">
                      <a:gamma/>
                      <a:tint val="39216"/>
                      <a:invGamma/>
                    </a:srgbClr>
                  </a:gs>
                  <a:gs pos="100000">
                    <a:srgbClr val="D8755A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latinLnBrk="0" hangingPunct="0"/>
                <a:r>
                  <a:rPr kumimoji="0" lang="ko-KR" altLang="en-US" sz="1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</a:rPr>
                  <a:t>용어정리</a:t>
                </a:r>
                <a:endParaRPr kumimoji="0" lang="en-US" altLang="ko-KR" sz="1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2. </a:t>
            </a:r>
            <a:r>
              <a:rPr lang="ko-KR" altLang="en-US" sz="2500" b="1" dirty="0">
                <a:solidFill>
                  <a:schemeClr val="bg1"/>
                </a:solidFill>
              </a:rPr>
              <a:t>태양광발전 수익구조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54476"/>
            <a:ext cx="1327012" cy="47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3. </a:t>
            </a:r>
            <a:r>
              <a:rPr lang="ko-KR" altLang="en-US" sz="2500" b="1" dirty="0">
                <a:solidFill>
                  <a:schemeClr val="bg1"/>
                </a:solidFill>
              </a:rPr>
              <a:t>태양광발전사업 일반 추진절차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96052" y="1059483"/>
            <a:ext cx="2927366" cy="1021556"/>
            <a:chOff x="96052" y="1059483"/>
            <a:chExt cx="2927366" cy="1021556"/>
          </a:xfrm>
        </p:grpSpPr>
        <p:sp>
          <p:nvSpPr>
            <p:cNvPr id="285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①</a:t>
              </a:r>
              <a:r>
                <a:rPr lang="ko-KR" altLang="en-US" sz="1700" b="1" u="sng" dirty="0">
                  <a:solidFill>
                    <a:schemeClr val="bg1"/>
                  </a:solidFill>
                </a:rPr>
                <a:t>부지선정</a:t>
              </a:r>
              <a:r>
                <a:rPr lang="en-US" altLang="ko-KR" sz="1700" b="1" u="sng" dirty="0">
                  <a:solidFill>
                    <a:schemeClr val="bg1"/>
                  </a:solidFill>
                </a:rPr>
                <a:t>/</a:t>
              </a:r>
              <a:r>
                <a:rPr lang="ko-KR" altLang="en-US" sz="1700" b="1" u="sng" dirty="0">
                  <a:solidFill>
                    <a:schemeClr val="bg1"/>
                  </a:solidFill>
                </a:rPr>
                <a:t>사업타당성검토</a:t>
              </a: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사업부지 입지여건 분석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 </a:t>
              </a:r>
              <a:r>
                <a:rPr lang="ko-KR" altLang="en-US" sz="1100" dirty="0"/>
                <a:t>발전용량</a:t>
              </a:r>
              <a:r>
                <a:rPr lang="en-US" altLang="ko-KR" sz="1100" dirty="0"/>
                <a:t>/</a:t>
              </a:r>
              <a:r>
                <a:rPr lang="ko-KR" altLang="en-US" sz="1100" dirty="0"/>
                <a:t>사업 타당성 검토</a:t>
              </a:r>
            </a:p>
          </p:txBody>
        </p:sp>
      </p:grpSp>
      <p:grpSp>
        <p:nvGrpSpPr>
          <p:cNvPr id="299" name="그룹 298"/>
          <p:cNvGrpSpPr/>
          <p:nvPr/>
        </p:nvGrpSpPr>
        <p:grpSpPr>
          <a:xfrm>
            <a:off x="3053393" y="1075805"/>
            <a:ext cx="2927366" cy="1021556"/>
            <a:chOff x="96052" y="1059483"/>
            <a:chExt cx="2927366" cy="1021556"/>
          </a:xfrm>
        </p:grpSpPr>
        <p:sp>
          <p:nvSpPr>
            <p:cNvPr id="300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②</a:t>
              </a:r>
              <a:r>
                <a:rPr lang="ko-KR" altLang="en-US" sz="1700" b="1" u="sng" dirty="0">
                  <a:solidFill>
                    <a:schemeClr val="bg1"/>
                  </a:solidFill>
                </a:rPr>
                <a:t>전기</a:t>
              </a:r>
              <a:r>
                <a:rPr lang="en-US" altLang="ko-KR" sz="1700" b="1" u="sng" dirty="0">
                  <a:solidFill>
                    <a:schemeClr val="bg1"/>
                  </a:solidFill>
                </a:rPr>
                <a:t>(</a:t>
              </a:r>
              <a:r>
                <a:rPr lang="ko-KR" altLang="en-US" sz="1700" b="1" u="sng" dirty="0">
                  <a:solidFill>
                    <a:schemeClr val="bg1"/>
                  </a:solidFill>
                </a:rPr>
                <a:t>발전</a:t>
              </a:r>
              <a:r>
                <a:rPr lang="en-US" altLang="ko-KR" sz="1700" b="1" u="sng" dirty="0">
                  <a:solidFill>
                    <a:schemeClr val="bg1"/>
                  </a:solidFill>
                </a:rPr>
                <a:t>)</a:t>
              </a:r>
              <a:r>
                <a:rPr lang="ko-KR" altLang="en-US" sz="1700" b="1" u="sng" dirty="0">
                  <a:solidFill>
                    <a:schemeClr val="bg1"/>
                  </a:solidFill>
                </a:rPr>
                <a:t>사업허가</a:t>
              </a: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•3MW </a:t>
              </a:r>
              <a:r>
                <a:rPr lang="ko-KR" altLang="en-US" sz="1100" dirty="0"/>
                <a:t>이하 </a:t>
              </a:r>
              <a:r>
                <a:rPr lang="ko-KR" altLang="en-US" sz="1100" dirty="0" err="1"/>
                <a:t>지차체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•3MW </a:t>
              </a:r>
              <a:r>
                <a:rPr lang="ko-KR" altLang="en-US" sz="1100" dirty="0"/>
                <a:t>이상 </a:t>
              </a:r>
              <a:r>
                <a:rPr lang="ko-KR" altLang="en-US" sz="1100" dirty="0" err="1"/>
                <a:t>산업부</a:t>
              </a:r>
              <a:r>
                <a:rPr lang="ko-KR" altLang="en-US" sz="1100" dirty="0"/>
                <a:t> 전기위원회</a:t>
              </a:r>
            </a:p>
          </p:txBody>
        </p:sp>
      </p:grpSp>
      <p:grpSp>
        <p:nvGrpSpPr>
          <p:cNvPr id="303" name="그룹 302"/>
          <p:cNvGrpSpPr/>
          <p:nvPr/>
        </p:nvGrpSpPr>
        <p:grpSpPr>
          <a:xfrm>
            <a:off x="6041460" y="1073556"/>
            <a:ext cx="2927366" cy="1021556"/>
            <a:chOff x="96052" y="1059483"/>
            <a:chExt cx="2927366" cy="1021556"/>
          </a:xfrm>
        </p:grpSpPr>
        <p:sp>
          <p:nvSpPr>
            <p:cNvPr id="304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③</a:t>
              </a:r>
              <a:r>
                <a:rPr lang="ko-KR" altLang="en-US" sz="1700" b="1" u="sng" dirty="0">
                  <a:solidFill>
                    <a:schemeClr val="bg1"/>
                  </a:solidFill>
                </a:rPr>
                <a:t>개발행위 허가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 err="1"/>
                <a:t>해당지자체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시</a:t>
              </a:r>
              <a:r>
                <a:rPr lang="en-US" altLang="ko-KR" sz="1100" dirty="0"/>
                <a:t>.</a:t>
              </a:r>
              <a:r>
                <a:rPr lang="ko-KR" altLang="en-US" sz="1100" dirty="0"/>
                <a:t>군</a:t>
              </a:r>
              <a:r>
                <a:rPr lang="en-US" altLang="ko-KR" sz="1100" dirty="0"/>
                <a:t>)</a:t>
              </a:r>
            </a:p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산지</a:t>
              </a:r>
              <a:r>
                <a:rPr lang="en-US" altLang="ko-KR" sz="1100" dirty="0"/>
                <a:t>.</a:t>
              </a:r>
              <a:r>
                <a:rPr lang="ko-KR" altLang="en-US" sz="1100" dirty="0"/>
                <a:t>농지전용</a:t>
              </a:r>
              <a:r>
                <a:rPr lang="en-US" altLang="ko-KR" sz="1100" dirty="0"/>
                <a:t>, </a:t>
              </a:r>
              <a:r>
                <a:rPr lang="ko-KR" altLang="en-US" sz="1100" dirty="0"/>
                <a:t>환경</a:t>
              </a:r>
              <a:r>
                <a:rPr lang="en-US" altLang="ko-KR" sz="1100" dirty="0"/>
                <a:t>,</a:t>
              </a:r>
              <a:r>
                <a:rPr lang="ko-KR" altLang="en-US" sz="1100" dirty="0"/>
                <a:t>재해영향평가 </a:t>
              </a:r>
            </a:p>
          </p:txBody>
        </p:sp>
      </p:grpSp>
      <p:grpSp>
        <p:nvGrpSpPr>
          <p:cNvPr id="307" name="그룹 306"/>
          <p:cNvGrpSpPr/>
          <p:nvPr/>
        </p:nvGrpSpPr>
        <p:grpSpPr>
          <a:xfrm>
            <a:off x="78842" y="2512295"/>
            <a:ext cx="2927366" cy="1021556"/>
            <a:chOff x="96052" y="1059483"/>
            <a:chExt cx="2927366" cy="1021556"/>
          </a:xfrm>
        </p:grpSpPr>
        <p:sp>
          <p:nvSpPr>
            <p:cNvPr id="308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④사업자등록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 err="1"/>
                <a:t>관할세무소</a:t>
              </a:r>
              <a:r>
                <a:rPr lang="ko-KR" altLang="en-US" sz="1100" dirty="0"/>
                <a:t> 신청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사업자등록증 시</a:t>
              </a:r>
              <a:r>
                <a:rPr lang="en-US" altLang="ko-KR" sz="1100" dirty="0"/>
                <a:t>.</a:t>
              </a:r>
              <a:r>
                <a:rPr lang="ko-KR" altLang="en-US" sz="1100" dirty="0"/>
                <a:t>군 제출</a:t>
              </a:r>
            </a:p>
          </p:txBody>
        </p:sp>
      </p:grpSp>
      <p:grpSp>
        <p:nvGrpSpPr>
          <p:cNvPr id="311" name="그룹 310"/>
          <p:cNvGrpSpPr/>
          <p:nvPr/>
        </p:nvGrpSpPr>
        <p:grpSpPr>
          <a:xfrm>
            <a:off x="3046481" y="2503619"/>
            <a:ext cx="2927366" cy="1021556"/>
            <a:chOff x="96052" y="1059483"/>
            <a:chExt cx="2927366" cy="1021556"/>
          </a:xfrm>
        </p:grpSpPr>
        <p:sp>
          <p:nvSpPr>
            <p:cNvPr id="312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⑤전력수급</a:t>
              </a:r>
              <a:r>
                <a:rPr lang="en-US" altLang="ko-KR" sz="1700" b="1" dirty="0">
                  <a:solidFill>
                    <a:schemeClr val="bg1"/>
                  </a:solidFill>
                </a:rPr>
                <a:t>(PPA)</a:t>
              </a:r>
              <a:r>
                <a:rPr lang="ko-KR" altLang="en-US" sz="1700" b="1" dirty="0">
                  <a:solidFill>
                    <a:schemeClr val="bg1"/>
                  </a:solidFill>
                </a:rPr>
                <a:t>계약신청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•1MW</a:t>
              </a:r>
              <a:r>
                <a:rPr lang="ko-KR" altLang="en-US" sz="1100" dirty="0"/>
                <a:t>이하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한전</a:t>
              </a:r>
              <a:r>
                <a:rPr lang="en-US" altLang="ko-KR" sz="1100" dirty="0"/>
                <a:t>)</a:t>
              </a:r>
            </a:p>
            <a:p>
              <a:pPr algn="ctr"/>
              <a:r>
                <a:rPr lang="en-US" altLang="ko-KR" sz="1100" dirty="0"/>
                <a:t>• 1MW</a:t>
              </a:r>
              <a:r>
                <a:rPr lang="ko-KR" altLang="en-US" sz="1100" dirty="0"/>
                <a:t>이상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한전 </a:t>
              </a:r>
              <a:r>
                <a:rPr lang="en-US" altLang="ko-KR" sz="1100" dirty="0"/>
                <a:t>or </a:t>
              </a:r>
              <a:r>
                <a:rPr lang="ko-KR" altLang="en-US" sz="1100" dirty="0"/>
                <a:t>전력거래소 </a:t>
              </a:r>
              <a:r>
                <a:rPr lang="en-US" altLang="ko-KR" sz="1100" dirty="0"/>
                <a:t>)</a:t>
              </a:r>
              <a:endParaRPr lang="ko-KR" altLang="en-US" sz="1100" dirty="0"/>
            </a:p>
          </p:txBody>
        </p:sp>
      </p:grpSp>
      <p:grpSp>
        <p:nvGrpSpPr>
          <p:cNvPr id="315" name="그룹 314"/>
          <p:cNvGrpSpPr/>
          <p:nvPr/>
        </p:nvGrpSpPr>
        <p:grpSpPr>
          <a:xfrm>
            <a:off x="6060282" y="2503619"/>
            <a:ext cx="2927366" cy="1021556"/>
            <a:chOff x="96052" y="1059483"/>
            <a:chExt cx="2927366" cy="1021556"/>
          </a:xfrm>
        </p:grpSpPr>
        <p:sp>
          <p:nvSpPr>
            <p:cNvPr id="316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⑥공사계획신고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해당 </a:t>
              </a:r>
              <a:r>
                <a:rPr lang="ko-KR" altLang="en-US" sz="1100" dirty="0" err="1"/>
                <a:t>지자체</a:t>
              </a:r>
              <a:r>
                <a:rPr lang="en-US" altLang="ko-KR" sz="1100" dirty="0"/>
                <a:t>(</a:t>
              </a:r>
              <a:r>
                <a:rPr lang="ko-KR" altLang="en-US" sz="1100" dirty="0"/>
                <a:t>도</a:t>
              </a:r>
              <a:r>
                <a:rPr lang="en-US" altLang="ko-KR" sz="1100" dirty="0"/>
                <a:t>.</a:t>
              </a:r>
              <a:r>
                <a:rPr lang="ko-KR" altLang="en-US" sz="1100" dirty="0"/>
                <a:t>시</a:t>
              </a:r>
              <a:r>
                <a:rPr lang="en-US" altLang="ko-KR" sz="1100" dirty="0"/>
                <a:t>.</a:t>
              </a:r>
              <a:r>
                <a:rPr lang="ko-KR" altLang="en-US" sz="1100" dirty="0"/>
                <a:t>군</a:t>
              </a:r>
              <a:r>
                <a:rPr lang="en-US" altLang="ko-KR" sz="1100" dirty="0"/>
                <a:t>)</a:t>
              </a:r>
            </a:p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전기감리업체 선정</a:t>
              </a:r>
            </a:p>
          </p:txBody>
        </p:sp>
      </p:grpSp>
      <p:grpSp>
        <p:nvGrpSpPr>
          <p:cNvPr id="319" name="그룹 318"/>
          <p:cNvGrpSpPr/>
          <p:nvPr/>
        </p:nvGrpSpPr>
        <p:grpSpPr>
          <a:xfrm>
            <a:off x="119115" y="3905880"/>
            <a:ext cx="2927366" cy="1021556"/>
            <a:chOff x="96052" y="1059483"/>
            <a:chExt cx="2927366" cy="1021556"/>
          </a:xfrm>
        </p:grpSpPr>
        <p:sp>
          <p:nvSpPr>
            <p:cNvPr id="320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⑦설치공사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벌목</a:t>
              </a:r>
              <a:r>
                <a:rPr lang="en-US" altLang="ko-KR" sz="1100" dirty="0"/>
                <a:t>/</a:t>
              </a:r>
              <a:r>
                <a:rPr lang="ko-KR" altLang="en-US" sz="1100" dirty="0"/>
                <a:t>토목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 </a:t>
              </a:r>
              <a:r>
                <a:rPr lang="ko-KR" altLang="en-US" sz="1100" dirty="0"/>
                <a:t>구조물</a:t>
              </a:r>
              <a:r>
                <a:rPr lang="en-US" altLang="ko-KR" sz="1100" dirty="0"/>
                <a:t>/</a:t>
              </a:r>
              <a:r>
                <a:rPr lang="ko-KR" altLang="en-US" sz="1100" dirty="0"/>
                <a:t>전기공사</a:t>
              </a:r>
              <a:endParaRPr lang="en-US" altLang="ko-KR" sz="1100" dirty="0"/>
            </a:p>
          </p:txBody>
        </p:sp>
      </p:grpSp>
      <p:grpSp>
        <p:nvGrpSpPr>
          <p:cNvPr id="323" name="그룹 322"/>
          <p:cNvGrpSpPr/>
          <p:nvPr/>
        </p:nvGrpSpPr>
        <p:grpSpPr>
          <a:xfrm>
            <a:off x="119115" y="5313357"/>
            <a:ext cx="2927366" cy="1021556"/>
            <a:chOff x="96052" y="1059483"/>
            <a:chExt cx="2927366" cy="1021556"/>
          </a:xfrm>
        </p:grpSpPr>
        <p:sp>
          <p:nvSpPr>
            <p:cNvPr id="324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⑪사업개시 신고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해당 </a:t>
              </a:r>
              <a:r>
                <a:rPr lang="ko-KR" altLang="en-US" sz="1100" dirty="0" err="1"/>
                <a:t>지자체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처리기간 </a:t>
              </a:r>
              <a:r>
                <a:rPr lang="en-US" altLang="ko-KR" sz="1100" dirty="0"/>
                <a:t>14</a:t>
              </a:r>
              <a:r>
                <a:rPr lang="ko-KR" altLang="en-US" sz="1100" dirty="0"/>
                <a:t>일</a:t>
              </a:r>
            </a:p>
          </p:txBody>
        </p:sp>
      </p:grpSp>
      <p:grpSp>
        <p:nvGrpSpPr>
          <p:cNvPr id="327" name="그룹 326"/>
          <p:cNvGrpSpPr/>
          <p:nvPr/>
        </p:nvGrpSpPr>
        <p:grpSpPr>
          <a:xfrm>
            <a:off x="3069544" y="3909949"/>
            <a:ext cx="2927366" cy="1021556"/>
            <a:chOff x="96052" y="1059483"/>
            <a:chExt cx="2927366" cy="1021556"/>
          </a:xfrm>
        </p:grpSpPr>
        <p:sp>
          <p:nvSpPr>
            <p:cNvPr id="328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⑧</a:t>
              </a:r>
              <a:r>
                <a:rPr lang="ko-KR" altLang="en-US" sz="1700" b="1" dirty="0" err="1">
                  <a:solidFill>
                    <a:schemeClr val="bg1"/>
                  </a:solidFill>
                </a:rPr>
                <a:t>사용전검사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한국전기안전공사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인버터</a:t>
              </a:r>
              <a:r>
                <a:rPr lang="en-US" altLang="ko-KR" sz="1100" dirty="0"/>
                <a:t>.</a:t>
              </a:r>
              <a:r>
                <a:rPr lang="ko-KR" altLang="en-US" sz="1100" dirty="0"/>
                <a:t>수배전반</a:t>
              </a:r>
              <a:r>
                <a:rPr lang="en-US" altLang="ko-KR" sz="1100" dirty="0"/>
                <a:t>.</a:t>
              </a:r>
              <a:r>
                <a:rPr lang="ko-KR" altLang="en-US" sz="1100" dirty="0"/>
                <a:t>발전소 안전검사</a:t>
              </a:r>
              <a:endParaRPr lang="en-US" altLang="ko-KR" sz="1100" dirty="0"/>
            </a:p>
          </p:txBody>
        </p:sp>
      </p:grpSp>
      <p:grpSp>
        <p:nvGrpSpPr>
          <p:cNvPr id="331" name="그룹 330"/>
          <p:cNvGrpSpPr/>
          <p:nvPr/>
        </p:nvGrpSpPr>
        <p:grpSpPr>
          <a:xfrm>
            <a:off x="6083345" y="3909949"/>
            <a:ext cx="2927366" cy="1021556"/>
            <a:chOff x="96052" y="1059483"/>
            <a:chExt cx="2927366" cy="1021556"/>
          </a:xfrm>
        </p:grpSpPr>
        <p:sp>
          <p:nvSpPr>
            <p:cNvPr id="332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⑨전력수급계약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전력수급계약</a:t>
              </a:r>
              <a:r>
                <a:rPr lang="en-US" altLang="ko-KR" sz="1100" dirty="0"/>
                <a:t>: </a:t>
              </a:r>
              <a:r>
                <a:rPr lang="ko-KR" altLang="en-US" sz="1100" dirty="0"/>
                <a:t>한전</a:t>
              </a:r>
              <a:r>
                <a:rPr lang="en-US" altLang="ko-KR" sz="1100" dirty="0"/>
                <a:t>, </a:t>
              </a:r>
              <a:r>
                <a:rPr lang="ko-KR" altLang="en-US" sz="1100" dirty="0"/>
                <a:t>전력거래소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•REC</a:t>
              </a:r>
              <a:r>
                <a:rPr lang="ko-KR" altLang="en-US" sz="1100" dirty="0"/>
                <a:t>구매계약</a:t>
              </a:r>
              <a:r>
                <a:rPr lang="en-US" altLang="ko-KR" sz="1100" dirty="0"/>
                <a:t>: </a:t>
              </a:r>
              <a:r>
                <a:rPr lang="ko-KR" altLang="en-US" sz="1100" dirty="0"/>
                <a:t>의무 </a:t>
              </a:r>
              <a:r>
                <a:rPr lang="ko-KR" altLang="en-US" sz="1100" dirty="0" err="1"/>
                <a:t>구입사</a:t>
              </a:r>
              <a:endParaRPr lang="en-US" altLang="ko-KR" sz="1100" dirty="0"/>
            </a:p>
          </p:txBody>
        </p:sp>
      </p:grpSp>
      <p:grpSp>
        <p:nvGrpSpPr>
          <p:cNvPr id="335" name="그룹 334"/>
          <p:cNvGrpSpPr/>
          <p:nvPr/>
        </p:nvGrpSpPr>
        <p:grpSpPr>
          <a:xfrm>
            <a:off x="3061971" y="5328155"/>
            <a:ext cx="2927366" cy="1021556"/>
            <a:chOff x="96052" y="1059483"/>
            <a:chExt cx="2927366" cy="1021556"/>
          </a:xfrm>
        </p:grpSpPr>
        <p:sp>
          <p:nvSpPr>
            <p:cNvPr id="336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⑪설치확인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한국에너지공단 확인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전력거래소 가입</a:t>
              </a:r>
            </a:p>
          </p:txBody>
        </p:sp>
      </p:grpSp>
      <p:grpSp>
        <p:nvGrpSpPr>
          <p:cNvPr id="339" name="그룹 338"/>
          <p:cNvGrpSpPr/>
          <p:nvPr/>
        </p:nvGrpSpPr>
        <p:grpSpPr>
          <a:xfrm>
            <a:off x="6083345" y="5313357"/>
            <a:ext cx="2927366" cy="1021556"/>
            <a:chOff x="96052" y="1059483"/>
            <a:chExt cx="2927366" cy="1021556"/>
          </a:xfrm>
        </p:grpSpPr>
        <p:sp>
          <p:nvSpPr>
            <p:cNvPr id="340" name="AutoShape 4"/>
            <p:cNvSpPr>
              <a:spLocks noChangeArrowheads="1"/>
            </p:cNvSpPr>
            <p:nvPr/>
          </p:nvSpPr>
          <p:spPr bwMode="auto">
            <a:xfrm>
              <a:off x="192104" y="1059483"/>
              <a:ext cx="2735262" cy="10215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829E"/>
                </a:gs>
                <a:gs pos="100000">
                  <a:srgbClr val="3F829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ko-KR" dirty="0"/>
            </a:p>
            <a:p>
              <a:endParaRPr lang="en-US" altLang="ko-KR" dirty="0"/>
            </a:p>
            <a:p>
              <a:endParaRPr lang="ko-KR" altLang="en-US" dirty="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96052" y="1104424"/>
              <a:ext cx="29273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bg1"/>
                  </a:solidFill>
                </a:rPr>
                <a:t>⑫</a:t>
              </a:r>
              <a:r>
                <a:rPr lang="en-US" altLang="ko-KR" sz="1700" b="1" dirty="0">
                  <a:solidFill>
                    <a:schemeClr val="bg1"/>
                  </a:solidFill>
                </a:rPr>
                <a:t>REC</a:t>
              </a:r>
              <a:r>
                <a:rPr lang="ko-KR" altLang="en-US" sz="1700" b="1" dirty="0">
                  <a:solidFill>
                    <a:schemeClr val="bg1"/>
                  </a:solidFill>
                </a:rPr>
                <a:t>발급</a:t>
              </a:r>
              <a:r>
                <a:rPr lang="en-US" altLang="ko-KR" sz="1700" b="1" dirty="0">
                  <a:solidFill>
                    <a:schemeClr val="bg1"/>
                  </a:solidFill>
                </a:rPr>
                <a:t>/</a:t>
              </a:r>
              <a:r>
                <a:rPr lang="ko-KR" altLang="en-US" sz="1700" b="1" dirty="0">
                  <a:solidFill>
                    <a:schemeClr val="bg1"/>
                  </a:solidFill>
                </a:rPr>
                <a:t>거래</a:t>
              </a:r>
              <a:endParaRPr lang="ko-KR" altLang="en-US" sz="17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393795" y="1570261"/>
              <a:ext cx="2378006" cy="4308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발급</a:t>
              </a:r>
              <a:r>
                <a:rPr lang="en-US" altLang="ko-KR" sz="1100" dirty="0"/>
                <a:t>: </a:t>
              </a:r>
              <a:r>
                <a:rPr lang="ko-KR" altLang="en-US" sz="1100" dirty="0"/>
                <a:t>에너지관리공단</a:t>
              </a:r>
              <a:endParaRPr lang="en-US" altLang="ko-KR" sz="1100" dirty="0"/>
            </a:p>
            <a:p>
              <a:pPr algn="ctr"/>
              <a:r>
                <a:rPr lang="en-US" altLang="ko-KR" sz="1100" dirty="0"/>
                <a:t>•</a:t>
              </a:r>
              <a:r>
                <a:rPr lang="ko-KR" altLang="en-US" sz="1100" dirty="0"/>
                <a:t>거래</a:t>
              </a:r>
              <a:r>
                <a:rPr lang="en-US" altLang="ko-KR" sz="1100" dirty="0"/>
                <a:t>: </a:t>
              </a:r>
              <a:r>
                <a:rPr lang="ko-KR" altLang="en-US" sz="1100" dirty="0"/>
                <a:t>전력거래소</a:t>
              </a:r>
              <a:r>
                <a:rPr lang="en-US" altLang="ko-KR" sz="1100" dirty="0"/>
                <a:t>, </a:t>
              </a:r>
              <a:r>
                <a:rPr lang="ko-KR" altLang="en-US" sz="1100" dirty="0"/>
                <a:t>현물시장 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26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3-1. RPS</a:t>
            </a:r>
            <a:r>
              <a:rPr lang="ko-KR" altLang="en-US" sz="2500" b="1" dirty="0">
                <a:solidFill>
                  <a:schemeClr val="bg1"/>
                </a:solidFill>
              </a:rPr>
              <a:t> 참여절차 및 </a:t>
            </a:r>
            <a:r>
              <a:rPr lang="en-US" altLang="ko-KR" sz="2500" b="1" dirty="0">
                <a:solidFill>
                  <a:schemeClr val="bg1"/>
                </a:solidFill>
              </a:rPr>
              <a:t>REC</a:t>
            </a:r>
            <a:r>
              <a:rPr lang="ko-KR" altLang="en-US" sz="2500" b="1" dirty="0">
                <a:solidFill>
                  <a:schemeClr val="bg1"/>
                </a:solidFill>
              </a:rPr>
              <a:t>발급</a:t>
            </a:r>
            <a:r>
              <a:rPr lang="en-US" altLang="ko-KR" sz="2500" b="1" dirty="0">
                <a:solidFill>
                  <a:schemeClr val="bg1"/>
                </a:solidFill>
              </a:rPr>
              <a:t>.</a:t>
            </a:r>
            <a:r>
              <a:rPr lang="ko-KR" altLang="en-US" sz="2500" b="1" dirty="0">
                <a:solidFill>
                  <a:schemeClr val="bg1"/>
                </a:solidFill>
              </a:rPr>
              <a:t>거래절차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211046" y="1405749"/>
            <a:ext cx="8822432" cy="1044229"/>
            <a:chOff x="107504" y="1592682"/>
            <a:chExt cx="8822432" cy="1456673"/>
          </a:xfrm>
        </p:grpSpPr>
        <p:sp>
          <p:nvSpPr>
            <p:cNvPr id="24" name="AutoShape 49"/>
            <p:cNvSpPr>
              <a:spLocks noChangeArrowheads="1"/>
            </p:cNvSpPr>
            <p:nvPr/>
          </p:nvSpPr>
          <p:spPr bwMode="auto">
            <a:xfrm>
              <a:off x="107504" y="1592682"/>
              <a:ext cx="2016224" cy="1423954"/>
            </a:xfrm>
            <a:prstGeom prst="homePlate">
              <a:avLst>
                <a:gd name="adj" fmla="val 40531"/>
              </a:avLst>
            </a:prstGeom>
            <a:gradFill rotWithShape="0">
              <a:gsLst>
                <a:gs pos="0">
                  <a:srgbClr val="33CCFF">
                    <a:gamma/>
                    <a:shade val="56078"/>
                    <a:invGamma/>
                  </a:srgbClr>
                </a:gs>
                <a:gs pos="100000">
                  <a:srgbClr val="33CC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ko-KR" sz="1400" b="1">
                <a:solidFill>
                  <a:schemeClr val="bg1"/>
                </a:solidFill>
                <a:latin typeface="Book Antiqua" pitchFamily="18" charset="0"/>
                <a:ea typeface="HY견명조" pitchFamily="18" charset="-127"/>
              </a:endParaRPr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117768" y="1729596"/>
              <a:ext cx="1728192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dirty="0">
                  <a:solidFill>
                    <a:srgbClr val="FFFFFF"/>
                  </a:solidFill>
                  <a:latin typeface="+mn-ea"/>
                </a:rPr>
                <a:t>①</a:t>
              </a:r>
            </a:p>
            <a:p>
              <a:pPr algn="ctr" eaLnBrk="0" latinLnBrk="0" hangingPunct="0"/>
              <a:r>
                <a:rPr kumimoji="0" lang="ko-KR" altLang="en-US" b="1" u="sng" dirty="0">
                  <a:solidFill>
                    <a:srgbClr val="FFFFFF"/>
                  </a:solidFill>
                  <a:latin typeface="+mn-ea"/>
                </a:rPr>
                <a:t>발전사업허가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1" name="AutoShape 49"/>
            <p:cNvSpPr>
              <a:spLocks noChangeArrowheads="1"/>
            </p:cNvSpPr>
            <p:nvPr/>
          </p:nvSpPr>
          <p:spPr bwMode="auto">
            <a:xfrm>
              <a:off x="2339752" y="1625401"/>
              <a:ext cx="2016224" cy="1423954"/>
            </a:xfrm>
            <a:prstGeom prst="homePlate">
              <a:avLst>
                <a:gd name="adj" fmla="val 40531"/>
              </a:avLst>
            </a:prstGeom>
            <a:gradFill rotWithShape="0">
              <a:gsLst>
                <a:gs pos="0">
                  <a:srgbClr val="33CCFF">
                    <a:gamma/>
                    <a:shade val="56078"/>
                    <a:invGamma/>
                  </a:srgbClr>
                </a:gs>
                <a:gs pos="100000">
                  <a:srgbClr val="33CC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ko-KR" sz="1400" b="1">
                <a:solidFill>
                  <a:schemeClr val="bg1"/>
                </a:solidFill>
                <a:latin typeface="Book Antiqua" pitchFamily="18" charset="0"/>
                <a:ea typeface="HY견명조" pitchFamily="18" charset="-127"/>
              </a:endParaRPr>
            </a:p>
          </p:txBody>
        </p:sp>
        <p:sp>
          <p:nvSpPr>
            <p:cNvPr id="32" name="AutoShape 49"/>
            <p:cNvSpPr>
              <a:spLocks noChangeArrowheads="1"/>
            </p:cNvSpPr>
            <p:nvPr/>
          </p:nvSpPr>
          <p:spPr bwMode="auto">
            <a:xfrm>
              <a:off x="4644008" y="1616060"/>
              <a:ext cx="2016224" cy="1423954"/>
            </a:xfrm>
            <a:prstGeom prst="homePlate">
              <a:avLst>
                <a:gd name="adj" fmla="val 40531"/>
              </a:avLst>
            </a:prstGeom>
            <a:gradFill rotWithShape="0">
              <a:gsLst>
                <a:gs pos="0">
                  <a:srgbClr val="33CCFF">
                    <a:gamma/>
                    <a:shade val="56078"/>
                    <a:invGamma/>
                  </a:srgbClr>
                </a:gs>
                <a:gs pos="100000">
                  <a:srgbClr val="33CC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ko-KR" sz="1400" b="1">
                <a:solidFill>
                  <a:schemeClr val="bg1"/>
                </a:solidFill>
                <a:latin typeface="Book Antiqua" pitchFamily="18" charset="0"/>
                <a:ea typeface="HY견명조" pitchFamily="18" charset="-127"/>
              </a:endParaRPr>
            </a:p>
          </p:txBody>
        </p:sp>
        <p:sp>
          <p:nvSpPr>
            <p:cNvPr id="33" name="AutoShape 49"/>
            <p:cNvSpPr>
              <a:spLocks noChangeArrowheads="1"/>
            </p:cNvSpPr>
            <p:nvPr/>
          </p:nvSpPr>
          <p:spPr bwMode="auto">
            <a:xfrm>
              <a:off x="6913712" y="1608864"/>
              <a:ext cx="2016224" cy="1423954"/>
            </a:xfrm>
            <a:prstGeom prst="homePlate">
              <a:avLst>
                <a:gd name="adj" fmla="val 40531"/>
              </a:avLst>
            </a:prstGeom>
            <a:gradFill rotWithShape="0">
              <a:gsLst>
                <a:gs pos="0">
                  <a:srgbClr val="33CCFF">
                    <a:gamma/>
                    <a:shade val="56078"/>
                    <a:invGamma/>
                  </a:srgbClr>
                </a:gs>
                <a:gs pos="100000">
                  <a:srgbClr val="33CC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ko-KR" sz="1400" b="1">
                <a:solidFill>
                  <a:schemeClr val="bg1"/>
                </a:solidFill>
                <a:latin typeface="Book Antiqua" pitchFamily="18" charset="0"/>
                <a:ea typeface="HY견명조" pitchFamily="18" charset="-127"/>
              </a:endParaRPr>
            </a:p>
          </p:txBody>
        </p: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>
              <a:off x="2350110" y="1744985"/>
              <a:ext cx="1868620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ko-KR" altLang="en-US" b="1" dirty="0">
                  <a:solidFill>
                    <a:srgbClr val="FFFFFF"/>
                  </a:solidFill>
                  <a:latin typeface="+mn-ea"/>
                </a:rPr>
                <a:t>②</a:t>
              </a:r>
              <a:endParaRPr kumimoji="0" lang="en-US" altLang="ko-KR" b="1" dirty="0">
                <a:solidFill>
                  <a:srgbClr val="FFFFFF"/>
                </a:solidFill>
                <a:latin typeface="+mn-ea"/>
              </a:endParaRPr>
            </a:p>
            <a:p>
              <a:pPr algn="ctr" eaLnBrk="0" latinLnBrk="0" hangingPunct="0"/>
              <a:r>
                <a:rPr kumimoji="0" lang="ko-KR" altLang="en-US" b="1" u="sng" dirty="0">
                  <a:solidFill>
                    <a:srgbClr val="FFFFFF"/>
                  </a:solidFill>
                  <a:latin typeface="+mn-ea"/>
                </a:rPr>
                <a:t>판매사업자선정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0" name="Rectangle 60"/>
            <p:cNvSpPr>
              <a:spLocks noChangeArrowheads="1"/>
            </p:cNvSpPr>
            <p:nvPr/>
          </p:nvSpPr>
          <p:spPr bwMode="auto">
            <a:xfrm>
              <a:off x="4716016" y="1744985"/>
              <a:ext cx="1512168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latinLnBrk="0" hangingPunct="0"/>
              <a:r>
                <a:rPr lang="ko-KR" altLang="en-US" b="1" dirty="0">
                  <a:solidFill>
                    <a:srgbClr val="FFFFFF"/>
                  </a:solidFill>
                  <a:latin typeface="+mn-ea"/>
                </a:rPr>
                <a:t>③</a:t>
              </a:r>
              <a:endParaRPr lang="en-US" altLang="ko-KR" b="1" dirty="0">
                <a:solidFill>
                  <a:srgbClr val="FFFFFF"/>
                </a:solidFill>
                <a:latin typeface="+mn-ea"/>
              </a:endParaRPr>
            </a:p>
            <a:p>
              <a:pPr algn="ctr" eaLnBrk="0" latinLnBrk="0" hangingPunct="0"/>
              <a:r>
                <a:rPr lang="ko-KR" altLang="en-US" b="1" u="sng" dirty="0">
                  <a:solidFill>
                    <a:srgbClr val="FFFFFF"/>
                  </a:solidFill>
                  <a:latin typeface="+mn-ea"/>
                </a:rPr>
                <a:t>발전소 준공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7021724" y="1714207"/>
              <a:ext cx="1512168" cy="677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ko-KR" altLang="en-US" sz="2000" b="1" dirty="0">
                  <a:solidFill>
                    <a:srgbClr val="FFFFFF"/>
                  </a:solidFill>
                  <a:latin typeface="+mn-ea"/>
                </a:rPr>
                <a:t>④</a:t>
              </a:r>
              <a:endParaRPr kumimoji="0" lang="en-US" altLang="ko-KR" sz="2000" b="1" dirty="0">
                <a:solidFill>
                  <a:srgbClr val="FFFFFF"/>
                </a:solidFill>
                <a:latin typeface="+mn-ea"/>
              </a:endParaRPr>
            </a:p>
            <a:p>
              <a:pPr algn="ctr" eaLnBrk="0" latinLnBrk="0" hangingPunct="0"/>
              <a:r>
                <a:rPr kumimoji="0" lang="ko-KR" altLang="en-US" b="1" u="sng" dirty="0" err="1">
                  <a:solidFill>
                    <a:srgbClr val="FFFFFF"/>
                  </a:solidFill>
                  <a:latin typeface="+mn-ea"/>
                </a:rPr>
                <a:t>사용전검사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49039" y="2958003"/>
            <a:ext cx="8984441" cy="1112839"/>
            <a:chOff x="-54505" y="4116361"/>
            <a:chExt cx="8984441" cy="1456673"/>
          </a:xfrm>
        </p:grpSpPr>
        <p:sp>
          <p:nvSpPr>
            <p:cNvPr id="34" name="AutoShape 49"/>
            <p:cNvSpPr>
              <a:spLocks noChangeArrowheads="1"/>
            </p:cNvSpPr>
            <p:nvPr/>
          </p:nvSpPr>
          <p:spPr bwMode="auto">
            <a:xfrm>
              <a:off x="107504" y="4116361"/>
              <a:ext cx="2016224" cy="1423954"/>
            </a:xfrm>
            <a:prstGeom prst="homePlate">
              <a:avLst>
                <a:gd name="adj" fmla="val 40531"/>
              </a:avLst>
            </a:prstGeom>
            <a:gradFill rotWithShape="0">
              <a:gsLst>
                <a:gs pos="0">
                  <a:srgbClr val="33CCFF">
                    <a:gamma/>
                    <a:shade val="56078"/>
                    <a:invGamma/>
                  </a:srgbClr>
                </a:gs>
                <a:gs pos="100000">
                  <a:srgbClr val="33CC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ko-KR" sz="1400" b="1">
                <a:solidFill>
                  <a:schemeClr val="bg1"/>
                </a:solidFill>
                <a:latin typeface="Book Antiqua" pitchFamily="18" charset="0"/>
                <a:ea typeface="HY견명조" pitchFamily="18" charset="-127"/>
              </a:endParaRPr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-54505" y="4233281"/>
              <a:ext cx="2188498" cy="92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ko-KR" altLang="en-US" b="1" dirty="0">
                  <a:solidFill>
                    <a:srgbClr val="FFFFFF"/>
                  </a:solidFill>
                  <a:latin typeface="+mn-ea"/>
                </a:rPr>
                <a:t>⑤</a:t>
              </a:r>
              <a:endParaRPr kumimoji="0" lang="en-US" altLang="ko-KR" b="1" dirty="0">
                <a:solidFill>
                  <a:srgbClr val="FFFFFF"/>
                </a:solidFill>
                <a:latin typeface="+mn-ea"/>
              </a:endParaRPr>
            </a:p>
            <a:p>
              <a:pPr algn="ctr" eaLnBrk="0" latinLnBrk="0" hangingPunct="0"/>
              <a:r>
                <a:rPr kumimoji="0" lang="ko-KR" altLang="en-US" b="1" u="sng" dirty="0">
                  <a:solidFill>
                    <a:srgbClr val="FFFFFF"/>
                  </a:solidFill>
                  <a:latin typeface="+mn-ea"/>
                </a:rPr>
                <a:t>전력수급계약 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  <a:p>
              <a:pPr algn="ctr" eaLnBrk="0" latinLnBrk="0" hangingPunct="0"/>
              <a:r>
                <a:rPr kumimoji="0" lang="ko-KR" altLang="en-US" b="1" u="sng" dirty="0">
                  <a:solidFill>
                    <a:srgbClr val="FFFFFF"/>
                  </a:solidFill>
                  <a:latin typeface="+mn-ea"/>
                </a:rPr>
                <a:t>체결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6" name="AutoShape 49"/>
            <p:cNvSpPr>
              <a:spLocks noChangeArrowheads="1"/>
            </p:cNvSpPr>
            <p:nvPr/>
          </p:nvSpPr>
          <p:spPr bwMode="auto">
            <a:xfrm>
              <a:off x="2339752" y="4149080"/>
              <a:ext cx="2016224" cy="1423954"/>
            </a:xfrm>
            <a:prstGeom prst="homePlate">
              <a:avLst>
                <a:gd name="adj" fmla="val 40531"/>
              </a:avLst>
            </a:prstGeom>
            <a:gradFill rotWithShape="0">
              <a:gsLst>
                <a:gs pos="0">
                  <a:srgbClr val="33CCFF">
                    <a:gamma/>
                    <a:shade val="56078"/>
                    <a:invGamma/>
                  </a:srgbClr>
                </a:gs>
                <a:gs pos="100000">
                  <a:srgbClr val="33CC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ko-KR" sz="1400" b="1">
                <a:solidFill>
                  <a:schemeClr val="bg1"/>
                </a:solidFill>
                <a:latin typeface="Book Antiqua" pitchFamily="18" charset="0"/>
                <a:ea typeface="HY견명조" pitchFamily="18" charset="-127"/>
              </a:endParaRPr>
            </a:p>
          </p:txBody>
        </p:sp>
        <p:sp>
          <p:nvSpPr>
            <p:cNvPr id="37" name="AutoShape 49"/>
            <p:cNvSpPr>
              <a:spLocks noChangeArrowheads="1"/>
            </p:cNvSpPr>
            <p:nvPr/>
          </p:nvSpPr>
          <p:spPr bwMode="auto">
            <a:xfrm>
              <a:off x="4644008" y="4139739"/>
              <a:ext cx="2016224" cy="1423954"/>
            </a:xfrm>
            <a:prstGeom prst="homePlate">
              <a:avLst>
                <a:gd name="adj" fmla="val 40531"/>
              </a:avLst>
            </a:prstGeom>
            <a:gradFill rotWithShape="0">
              <a:gsLst>
                <a:gs pos="0">
                  <a:srgbClr val="33CCFF">
                    <a:gamma/>
                    <a:shade val="56078"/>
                    <a:invGamma/>
                  </a:srgbClr>
                </a:gs>
                <a:gs pos="100000">
                  <a:srgbClr val="33CC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ko-KR" sz="1400" b="1">
                <a:solidFill>
                  <a:schemeClr val="bg1"/>
                </a:solidFill>
                <a:latin typeface="Book Antiqua" pitchFamily="18" charset="0"/>
                <a:ea typeface="HY견명조" pitchFamily="18" charset="-127"/>
              </a:endParaRPr>
            </a:p>
          </p:txBody>
        </p:sp>
        <p:sp>
          <p:nvSpPr>
            <p:cNvPr id="38" name="AutoShape 49"/>
            <p:cNvSpPr>
              <a:spLocks noChangeArrowheads="1"/>
            </p:cNvSpPr>
            <p:nvPr/>
          </p:nvSpPr>
          <p:spPr bwMode="auto">
            <a:xfrm>
              <a:off x="6913712" y="4135724"/>
              <a:ext cx="2016224" cy="1423954"/>
            </a:xfrm>
            <a:prstGeom prst="homePlate">
              <a:avLst>
                <a:gd name="adj" fmla="val 40531"/>
              </a:avLst>
            </a:prstGeom>
            <a:gradFill rotWithShape="0">
              <a:gsLst>
                <a:gs pos="0">
                  <a:srgbClr val="33CCFF">
                    <a:gamma/>
                    <a:shade val="56078"/>
                    <a:invGamma/>
                  </a:srgbClr>
                </a:gs>
                <a:gs pos="100000">
                  <a:srgbClr val="33CC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latinLnBrk="0" hangingPunct="0"/>
              <a:endParaRPr kumimoji="0" lang="ko-KR" altLang="ko-KR" sz="1400" b="1">
                <a:solidFill>
                  <a:schemeClr val="bg1"/>
                </a:solidFill>
                <a:latin typeface="Book Antiqua" pitchFamily="18" charset="0"/>
                <a:ea typeface="HY견명조" pitchFamily="18" charset="-127"/>
              </a:endParaRPr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2350111" y="4275719"/>
              <a:ext cx="1865032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ko-KR" altLang="en-US" b="1" dirty="0">
                  <a:solidFill>
                    <a:srgbClr val="FFFFFF"/>
                  </a:solidFill>
                  <a:latin typeface="+mn-ea"/>
                </a:rPr>
                <a:t>⑥</a:t>
              </a:r>
              <a:endParaRPr kumimoji="0" lang="en-US" altLang="ko-KR" b="1" dirty="0">
                <a:solidFill>
                  <a:srgbClr val="FFFFFF"/>
                </a:solidFill>
                <a:latin typeface="+mn-ea"/>
              </a:endParaRPr>
            </a:p>
            <a:p>
              <a:pPr algn="ctr" eaLnBrk="0" latinLnBrk="0" hangingPunct="0"/>
              <a:r>
                <a:rPr kumimoji="0" lang="ko-KR" altLang="en-US" b="1" u="sng" dirty="0">
                  <a:solidFill>
                    <a:srgbClr val="FFFFFF"/>
                  </a:solidFill>
                  <a:latin typeface="+mn-ea"/>
                </a:rPr>
                <a:t>발전사업 개시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>
              <a:off x="4417749" y="4275718"/>
              <a:ext cx="2341712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b="1" dirty="0">
                  <a:solidFill>
                    <a:srgbClr val="FFFFFF"/>
                  </a:solidFill>
                  <a:latin typeface="+mn-ea"/>
                </a:rPr>
                <a:t>⑦</a:t>
              </a:r>
            </a:p>
            <a:p>
              <a:pPr algn="ctr" eaLnBrk="0" latinLnBrk="0" hangingPunct="0"/>
              <a:r>
                <a:rPr kumimoji="0" lang="en-US" altLang="ko-KR" b="1" u="sng" dirty="0">
                  <a:solidFill>
                    <a:srgbClr val="FFFFFF"/>
                  </a:solidFill>
                  <a:latin typeface="+mn-ea"/>
                </a:rPr>
                <a:t>RPS</a:t>
              </a:r>
              <a:r>
                <a:rPr kumimoji="0" lang="ko-KR" altLang="en-US" b="1" u="sng" dirty="0">
                  <a:solidFill>
                    <a:srgbClr val="FFFFFF"/>
                  </a:solidFill>
                  <a:latin typeface="+mn-ea"/>
                </a:rPr>
                <a:t>대상설비 확인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>
              <a:off x="6814929" y="4235651"/>
              <a:ext cx="1925758" cy="923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ko-KR" altLang="en-US" b="1" dirty="0">
                  <a:solidFill>
                    <a:srgbClr val="FFFFFF"/>
                  </a:solidFill>
                  <a:latin typeface="+mn-ea"/>
                </a:rPr>
                <a:t>⑧</a:t>
              </a:r>
              <a:endParaRPr kumimoji="0" lang="en-US" altLang="ko-KR" b="1" dirty="0">
                <a:solidFill>
                  <a:srgbClr val="FFFFFF"/>
                </a:solidFill>
                <a:latin typeface="+mn-ea"/>
              </a:endParaRPr>
            </a:p>
            <a:p>
              <a:pPr algn="ctr" eaLnBrk="0" latinLnBrk="0" hangingPunct="0"/>
              <a:r>
                <a:rPr kumimoji="0" lang="ko-KR" altLang="en-US" b="1" u="sng" dirty="0">
                  <a:solidFill>
                    <a:srgbClr val="FFFFFF"/>
                  </a:solidFill>
                  <a:latin typeface="+mn-ea"/>
                </a:rPr>
                <a:t>공인인증서발급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  <a:p>
              <a:pPr algn="ctr" eaLnBrk="0" latinLnBrk="0" hangingPunct="0"/>
              <a:r>
                <a:rPr kumimoji="0" lang="ko-KR" altLang="en-US" b="1" u="sng" dirty="0">
                  <a:solidFill>
                    <a:srgbClr val="FFFFFF"/>
                  </a:solidFill>
                  <a:latin typeface="+mn-ea"/>
                </a:rPr>
                <a:t>및 거래</a:t>
              </a:r>
              <a:endParaRPr kumimoji="0" lang="en-US" altLang="ko-KR" b="1" u="sng" dirty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2158" y="2443282"/>
            <a:ext cx="1440160" cy="43088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•3M</a:t>
            </a:r>
            <a:r>
              <a:rPr lang="ko-KR" altLang="en-US" sz="1100" dirty="0"/>
              <a:t>이하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지자체</a:t>
            </a:r>
            <a:endParaRPr lang="en-US" altLang="ko-KR" sz="1100" dirty="0"/>
          </a:p>
          <a:p>
            <a:pPr algn="ctr"/>
            <a:r>
              <a:rPr lang="en-US" altLang="ko-KR" sz="1100" dirty="0"/>
              <a:t>•3M</a:t>
            </a:r>
            <a:r>
              <a:rPr lang="ko-KR" altLang="en-US" sz="1100" dirty="0"/>
              <a:t>이상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산업부</a:t>
            </a:r>
            <a:endParaRPr lang="ko-KR" alt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2453655" y="2479179"/>
            <a:ext cx="1656184" cy="26161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•</a:t>
            </a:r>
            <a:r>
              <a:rPr lang="ko-KR" altLang="en-US" sz="1100" dirty="0"/>
              <a:t>발전사업 허가 후 참여</a:t>
            </a:r>
            <a:endParaRPr lang="en-US" altLang="ko-KR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4783147" y="2468804"/>
            <a:ext cx="1796612" cy="43088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•</a:t>
            </a:r>
            <a:r>
              <a:rPr lang="ko-KR" altLang="en-US" sz="1100" dirty="0"/>
              <a:t>전기사업 및 개발행위요건에 맞춰 준공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17253" y="2457927"/>
            <a:ext cx="1440160" cy="26161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•</a:t>
            </a:r>
            <a:r>
              <a:rPr lang="ko-KR" altLang="en-US" sz="1100" dirty="0"/>
              <a:t>전기안전공사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048" y="4063706"/>
            <a:ext cx="2016224" cy="43088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•</a:t>
            </a:r>
            <a:r>
              <a:rPr lang="ko-KR" altLang="en-US" sz="1100" dirty="0"/>
              <a:t>전력거래소</a:t>
            </a:r>
            <a:endParaRPr lang="en-US" altLang="ko-KR" sz="1100" dirty="0"/>
          </a:p>
          <a:p>
            <a:r>
              <a:rPr lang="en-US" altLang="ko-KR" sz="1100" dirty="0"/>
              <a:t>※</a:t>
            </a:r>
            <a:r>
              <a:rPr lang="ko-KR" altLang="en-US" sz="1100" dirty="0"/>
              <a:t>단 </a:t>
            </a:r>
            <a:r>
              <a:rPr lang="en-US" altLang="ko-KR" sz="1100" dirty="0"/>
              <a:t>1M</a:t>
            </a:r>
            <a:r>
              <a:rPr lang="ko-KR" altLang="en-US" sz="1100" dirty="0"/>
              <a:t>이하는 한전과 체결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53655" y="4084849"/>
            <a:ext cx="1440160" cy="43088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•</a:t>
            </a:r>
            <a:r>
              <a:rPr lang="ko-KR" altLang="en-US" sz="1100" dirty="0"/>
              <a:t>해당 </a:t>
            </a:r>
            <a:r>
              <a:rPr lang="ko-KR" altLang="en-US" sz="1100" dirty="0" err="1"/>
              <a:t>지자체에</a:t>
            </a:r>
            <a:r>
              <a:rPr lang="ko-KR" altLang="en-US" sz="1100" dirty="0"/>
              <a:t> 사업개시 신고</a:t>
            </a:r>
            <a:endParaRPr lang="en-US" altLang="ko-KR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4751138" y="4080186"/>
            <a:ext cx="2012636" cy="43088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•</a:t>
            </a:r>
            <a:r>
              <a:rPr lang="ko-KR" altLang="en-US" sz="1100" dirty="0"/>
              <a:t>신</a:t>
            </a:r>
            <a:r>
              <a:rPr lang="en-US" altLang="ko-KR" sz="1100" dirty="0"/>
              <a:t>.</a:t>
            </a:r>
            <a:r>
              <a:rPr lang="ko-KR" altLang="en-US" sz="1100" dirty="0"/>
              <a:t>재생에너지 센터 신고</a:t>
            </a:r>
            <a:endParaRPr lang="en-US" altLang="ko-KR" sz="1100" dirty="0"/>
          </a:p>
          <a:p>
            <a:r>
              <a:rPr lang="en-US" altLang="ko-KR" sz="1100" dirty="0"/>
              <a:t>※</a:t>
            </a:r>
            <a:r>
              <a:rPr lang="ko-KR" altLang="en-US" sz="1100" dirty="0"/>
              <a:t>사용 전 </a:t>
            </a:r>
            <a:r>
              <a:rPr lang="ko-KR" altLang="en-US" sz="1100" dirty="0" err="1"/>
              <a:t>검사후</a:t>
            </a:r>
            <a:r>
              <a:rPr lang="ko-KR" altLang="en-US" sz="1100" dirty="0"/>
              <a:t> </a:t>
            </a:r>
            <a:r>
              <a:rPr lang="en-US" altLang="ko-KR" sz="1100" dirty="0"/>
              <a:t>1</a:t>
            </a:r>
            <a:r>
              <a:rPr lang="ko-KR" altLang="en-US" sz="1100" dirty="0"/>
              <a:t>개월 이내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17254" y="4077072"/>
            <a:ext cx="1826975" cy="43088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•</a:t>
            </a:r>
            <a:r>
              <a:rPr lang="ko-KR" altLang="en-US" sz="1100" dirty="0"/>
              <a:t>발급</a:t>
            </a:r>
            <a:r>
              <a:rPr lang="en-US" altLang="ko-KR" sz="1100" dirty="0"/>
              <a:t>: </a:t>
            </a:r>
            <a:r>
              <a:rPr lang="ko-KR" altLang="en-US" sz="1100" dirty="0"/>
              <a:t>신</a:t>
            </a:r>
            <a:r>
              <a:rPr lang="en-US" altLang="ko-KR" sz="1100" dirty="0"/>
              <a:t>.</a:t>
            </a:r>
            <a:r>
              <a:rPr lang="ko-KR" altLang="en-US" sz="1100" dirty="0"/>
              <a:t>재생에너지센터</a:t>
            </a:r>
            <a:endParaRPr lang="en-US" altLang="ko-KR" sz="1100" dirty="0"/>
          </a:p>
          <a:p>
            <a:r>
              <a:rPr lang="en-US" altLang="ko-KR" sz="1100" dirty="0"/>
              <a:t>•</a:t>
            </a:r>
            <a:r>
              <a:rPr lang="ko-KR" altLang="en-US" sz="1100" dirty="0"/>
              <a:t>거래</a:t>
            </a:r>
            <a:r>
              <a:rPr lang="en-US" altLang="ko-KR" sz="1100" dirty="0"/>
              <a:t>: </a:t>
            </a:r>
            <a:r>
              <a:rPr lang="ko-KR" altLang="en-US" sz="1100" dirty="0"/>
              <a:t>전력거래소</a:t>
            </a:r>
          </a:p>
        </p:txBody>
      </p:sp>
      <p:grpSp>
        <p:nvGrpSpPr>
          <p:cNvPr id="55" name="Group 12"/>
          <p:cNvGrpSpPr>
            <a:grpSpLocks/>
          </p:cNvGrpSpPr>
          <p:nvPr/>
        </p:nvGrpSpPr>
        <p:grpSpPr bwMode="auto">
          <a:xfrm>
            <a:off x="234885" y="778445"/>
            <a:ext cx="2016223" cy="627303"/>
            <a:chOff x="1890" y="912"/>
            <a:chExt cx="1831" cy="558"/>
          </a:xfrm>
        </p:grpSpPr>
        <p:sp>
          <p:nvSpPr>
            <p:cNvPr id="56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RPS </a:t>
              </a:r>
              <a:r>
                <a:rPr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참여절차</a:t>
              </a:r>
              <a:endParaRPr kumimoji="0" lang="en-US" altLang="ko-K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58" name="Group 12"/>
          <p:cNvGrpSpPr>
            <a:grpSpLocks/>
          </p:cNvGrpSpPr>
          <p:nvPr/>
        </p:nvGrpSpPr>
        <p:grpSpPr bwMode="auto">
          <a:xfrm>
            <a:off x="262062" y="4767376"/>
            <a:ext cx="2016223" cy="627303"/>
            <a:chOff x="1890" y="912"/>
            <a:chExt cx="1831" cy="558"/>
          </a:xfrm>
        </p:grpSpPr>
        <p:sp>
          <p:nvSpPr>
            <p:cNvPr id="59" name="Freeform 13"/>
            <p:cNvSpPr>
              <a:spLocks/>
            </p:cNvSpPr>
            <p:nvPr/>
          </p:nvSpPr>
          <p:spPr bwMode="gray">
            <a:xfrm>
              <a:off x="1998" y="1332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gray">
            <a:xfrm>
              <a:off x="1890" y="912"/>
              <a:ext cx="1831" cy="495"/>
            </a:xfrm>
            <a:prstGeom prst="rect">
              <a:avLst/>
            </a:prstGeom>
            <a:gradFill rotWithShape="1">
              <a:gsLst>
                <a:gs pos="0">
                  <a:srgbClr val="D8755A"/>
                </a:gs>
                <a:gs pos="50000">
                  <a:srgbClr val="D8755A">
                    <a:gamma/>
                    <a:tint val="39216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REC</a:t>
              </a:r>
              <a:r>
                <a:rPr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발급</a:t>
              </a:r>
              <a:r>
                <a:rPr lang="en-US" altLang="ko-K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.</a:t>
              </a:r>
              <a:r>
                <a:rPr lang="ko-KR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거래절차</a:t>
              </a:r>
              <a:endParaRPr kumimoji="0" lang="en-US" altLang="ko-K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61" name="AutoShape 49"/>
          <p:cNvSpPr>
            <a:spLocks noChangeArrowheads="1"/>
          </p:cNvSpPr>
          <p:nvPr/>
        </p:nvSpPr>
        <p:spPr bwMode="auto">
          <a:xfrm>
            <a:off x="274700" y="5376848"/>
            <a:ext cx="1696980" cy="510387"/>
          </a:xfrm>
          <a:prstGeom prst="homePlate">
            <a:avLst>
              <a:gd name="adj" fmla="val 40531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0" latinLnBrk="0" hangingPunct="0"/>
            <a:endParaRPr kumimoji="0" lang="ko-KR" altLang="ko-KR" sz="1400" b="1">
              <a:solidFill>
                <a:schemeClr val="bg1"/>
              </a:solidFill>
              <a:latin typeface="Book Antiqua" pitchFamily="18" charset="0"/>
              <a:ea typeface="HY견명조" pitchFamily="18" charset="-127"/>
            </a:endParaRPr>
          </a:p>
        </p:txBody>
      </p:sp>
      <p:sp>
        <p:nvSpPr>
          <p:cNvPr id="62" name="AutoShape 49"/>
          <p:cNvSpPr>
            <a:spLocks noChangeArrowheads="1"/>
          </p:cNvSpPr>
          <p:nvPr/>
        </p:nvSpPr>
        <p:spPr bwMode="auto">
          <a:xfrm>
            <a:off x="2259806" y="5389914"/>
            <a:ext cx="2235433" cy="510387"/>
          </a:xfrm>
          <a:prstGeom prst="homePlate">
            <a:avLst>
              <a:gd name="adj" fmla="val 40531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0" latinLnBrk="0" hangingPunct="0"/>
            <a:endParaRPr kumimoji="0" lang="ko-KR" altLang="ko-KR" sz="1400" b="1">
              <a:solidFill>
                <a:schemeClr val="bg1"/>
              </a:solidFill>
              <a:latin typeface="Book Antiqua" pitchFamily="18" charset="0"/>
              <a:ea typeface="HY견명조" pitchFamily="18" charset="-127"/>
            </a:endParaRPr>
          </a:p>
        </p:txBody>
      </p:sp>
      <p:sp>
        <p:nvSpPr>
          <p:cNvPr id="63" name="AutoShape 49"/>
          <p:cNvSpPr>
            <a:spLocks noChangeArrowheads="1"/>
          </p:cNvSpPr>
          <p:nvPr/>
        </p:nvSpPr>
        <p:spPr bwMode="auto">
          <a:xfrm>
            <a:off x="4607610" y="5376848"/>
            <a:ext cx="2277573" cy="510387"/>
          </a:xfrm>
          <a:prstGeom prst="homePlate">
            <a:avLst>
              <a:gd name="adj" fmla="val 40531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0" latinLnBrk="0" hangingPunct="0"/>
            <a:endParaRPr kumimoji="0" lang="ko-KR" altLang="ko-KR" sz="1400" b="1">
              <a:solidFill>
                <a:schemeClr val="bg1"/>
              </a:solidFill>
              <a:latin typeface="Book Antiqua" pitchFamily="18" charset="0"/>
              <a:ea typeface="HY견명조" pitchFamily="18" charset="-127"/>
            </a:endParaRPr>
          </a:p>
        </p:txBody>
      </p:sp>
      <p:sp>
        <p:nvSpPr>
          <p:cNvPr id="64" name="AutoShape 49"/>
          <p:cNvSpPr>
            <a:spLocks noChangeArrowheads="1"/>
          </p:cNvSpPr>
          <p:nvPr/>
        </p:nvSpPr>
        <p:spPr bwMode="auto">
          <a:xfrm>
            <a:off x="7039431" y="5376848"/>
            <a:ext cx="2016224" cy="510387"/>
          </a:xfrm>
          <a:prstGeom prst="homePlate">
            <a:avLst>
              <a:gd name="adj" fmla="val 40531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0" latinLnBrk="0" hangingPunct="0"/>
            <a:endParaRPr kumimoji="0" lang="ko-KR" altLang="ko-KR" sz="1400" b="1">
              <a:solidFill>
                <a:schemeClr val="bg1"/>
              </a:solidFill>
              <a:latin typeface="Book Antiqua" pitchFamily="18" charset="0"/>
              <a:ea typeface="HY견명조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4157" y="5462763"/>
            <a:ext cx="1595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발전량확인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22059" y="5484197"/>
            <a:ext cx="193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>
                <a:solidFill>
                  <a:schemeClr val="bg1"/>
                </a:solidFill>
              </a:rPr>
              <a:t>공급인증서 거래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38855" y="5462763"/>
            <a:ext cx="235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공급인증서</a:t>
            </a:r>
            <a:r>
              <a:rPr lang="en-US" altLang="ko-KR" sz="1600" b="1" dirty="0">
                <a:solidFill>
                  <a:schemeClr val="bg1"/>
                </a:solidFill>
              </a:rPr>
              <a:t>(REC)</a:t>
            </a:r>
            <a:r>
              <a:rPr lang="ko-KR" altLang="en-US" sz="1600" b="1" dirty="0">
                <a:solidFill>
                  <a:schemeClr val="bg1"/>
                </a:solidFill>
              </a:rPr>
              <a:t>발급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29161" y="5462763"/>
            <a:ext cx="209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</a:rPr>
              <a:t>공급인증서 발급신청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70257" y="5900301"/>
            <a:ext cx="1573218" cy="60016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•</a:t>
            </a:r>
            <a:r>
              <a:rPr lang="ko-KR" altLang="en-US" sz="1100" dirty="0" err="1"/>
              <a:t>신재생에너지센터</a:t>
            </a:r>
            <a:endParaRPr lang="en-US" altLang="ko-KR" sz="1100" dirty="0"/>
          </a:p>
          <a:p>
            <a:r>
              <a:rPr lang="en-US" altLang="ko-KR" sz="1100" dirty="0"/>
              <a:t>(RPS</a:t>
            </a:r>
            <a:r>
              <a:rPr lang="ko-KR" altLang="en-US" sz="1100" dirty="0"/>
              <a:t>종합지원시스템</a:t>
            </a:r>
            <a:r>
              <a:rPr lang="en-US" altLang="ko-KR" sz="1100" dirty="0"/>
              <a:t>)</a:t>
            </a:r>
          </a:p>
          <a:p>
            <a:r>
              <a:rPr lang="en-US" altLang="ko-KR" sz="1100" dirty="0"/>
              <a:t>※</a:t>
            </a:r>
            <a:r>
              <a:rPr lang="ko-KR" altLang="en-US" sz="1100" dirty="0"/>
              <a:t>전력거래량 확인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76783" y="5922328"/>
            <a:ext cx="1573218" cy="60016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•</a:t>
            </a:r>
            <a:r>
              <a:rPr lang="ko-KR" altLang="en-US" sz="1100" dirty="0" err="1"/>
              <a:t>신재생에너지센터</a:t>
            </a:r>
            <a:endParaRPr lang="en-US" altLang="ko-KR" sz="1100" dirty="0"/>
          </a:p>
          <a:p>
            <a:r>
              <a:rPr lang="en-US" altLang="ko-KR" sz="1100" dirty="0"/>
              <a:t>(RPS</a:t>
            </a:r>
            <a:r>
              <a:rPr lang="ko-KR" altLang="en-US" sz="1100" dirty="0"/>
              <a:t>종합지원시스템</a:t>
            </a:r>
            <a:r>
              <a:rPr lang="en-US" altLang="ko-KR" sz="1100" dirty="0"/>
              <a:t>)</a:t>
            </a:r>
          </a:p>
          <a:p>
            <a:r>
              <a:rPr lang="en-US" altLang="ko-KR" sz="1100" dirty="0"/>
              <a:t>※</a:t>
            </a:r>
            <a:r>
              <a:rPr lang="ko-KR" altLang="en-US" sz="1100" dirty="0"/>
              <a:t>발급수수료 납부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10291" y="5900301"/>
            <a:ext cx="1940141" cy="60016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•</a:t>
            </a:r>
            <a:r>
              <a:rPr lang="ko-KR" altLang="en-US" sz="1100" dirty="0" err="1"/>
              <a:t>신재생에너지센터</a:t>
            </a:r>
            <a:endParaRPr lang="en-US" altLang="ko-KR" sz="1100" dirty="0"/>
          </a:p>
          <a:p>
            <a:r>
              <a:rPr lang="en-US" altLang="ko-KR" sz="1100" dirty="0"/>
              <a:t>(RPS</a:t>
            </a:r>
            <a:r>
              <a:rPr lang="ko-KR" altLang="en-US" sz="1100" dirty="0"/>
              <a:t>종합지원시스템</a:t>
            </a:r>
            <a:r>
              <a:rPr lang="en-US" altLang="ko-KR" sz="1100" dirty="0"/>
              <a:t>)</a:t>
            </a:r>
          </a:p>
          <a:p>
            <a:r>
              <a:rPr lang="en-US" altLang="ko-KR" sz="1100" dirty="0"/>
              <a:t>※</a:t>
            </a:r>
            <a:r>
              <a:rPr lang="ko-KR" altLang="en-US" sz="1100" dirty="0"/>
              <a:t>발급된 공인인증서확인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39431" y="5900301"/>
            <a:ext cx="1573218" cy="60016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•</a:t>
            </a:r>
            <a:r>
              <a:rPr lang="ko-KR" altLang="en-US" sz="1100" dirty="0"/>
              <a:t>전력거래소</a:t>
            </a:r>
            <a:endParaRPr lang="en-US" altLang="ko-KR" sz="1100" dirty="0"/>
          </a:p>
          <a:p>
            <a:r>
              <a:rPr lang="en-US" altLang="ko-KR" sz="1100" dirty="0"/>
              <a:t>(</a:t>
            </a:r>
            <a:r>
              <a:rPr lang="ko-KR" altLang="en-US" sz="1100" dirty="0"/>
              <a:t>거래소시스템</a:t>
            </a:r>
            <a:r>
              <a:rPr lang="en-US" altLang="ko-KR" sz="1100" dirty="0"/>
              <a:t>)</a:t>
            </a:r>
          </a:p>
          <a:p>
            <a:r>
              <a:rPr lang="en-US" altLang="ko-KR" sz="1100" dirty="0"/>
              <a:t>※</a:t>
            </a:r>
            <a:r>
              <a:rPr lang="ko-KR" altLang="en-US" sz="1100" dirty="0"/>
              <a:t>공인인증서 거래</a:t>
            </a:r>
          </a:p>
        </p:txBody>
      </p:sp>
    </p:spTree>
    <p:extLst>
      <p:ext uri="{BB962C8B-B14F-4D97-AF65-F5344CB8AC3E}">
        <p14:creationId xmlns:p14="http://schemas.microsoft.com/office/powerpoint/2010/main" val="165287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4. </a:t>
            </a:r>
            <a:r>
              <a:rPr lang="ko-KR" altLang="en-US" sz="2500" b="1" dirty="0">
                <a:solidFill>
                  <a:schemeClr val="bg1"/>
                </a:solidFill>
              </a:rPr>
              <a:t>주요 공정 진행절차 및 소요기간</a:t>
            </a:r>
          </a:p>
        </p:txBody>
      </p:sp>
      <p:grpSp>
        <p:nvGrpSpPr>
          <p:cNvPr id="156" name="그룹 155"/>
          <p:cNvGrpSpPr/>
          <p:nvPr/>
        </p:nvGrpSpPr>
        <p:grpSpPr>
          <a:xfrm>
            <a:off x="458590" y="987152"/>
            <a:ext cx="8269858" cy="5106144"/>
            <a:chOff x="458590" y="987152"/>
            <a:chExt cx="8269858" cy="5106144"/>
          </a:xfrm>
        </p:grpSpPr>
        <p:sp>
          <p:nvSpPr>
            <p:cNvPr id="106" name="AutoShape 5"/>
            <p:cNvSpPr>
              <a:spLocks noChangeArrowheads="1"/>
            </p:cNvSpPr>
            <p:nvPr/>
          </p:nvSpPr>
          <p:spPr bwMode="auto">
            <a:xfrm>
              <a:off x="5670352" y="987152"/>
              <a:ext cx="1323975" cy="2894013"/>
            </a:xfrm>
            <a:prstGeom prst="roundRect">
              <a:avLst>
                <a:gd name="adj" fmla="val 50000"/>
              </a:avLst>
            </a:prstGeom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anchor="ctr"/>
            <a:lstStyle/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발전소 공사 착공</a:t>
              </a: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주요기자재 발주</a:t>
              </a:r>
              <a:r>
                <a:rPr lang="en-US" altLang="ko-KR" sz="900" dirty="0"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lang="ko-KR" altLang="en-US" sz="900" dirty="0">
                  <a:latin typeface="HY울릉도M" pitchFamily="18" charset="-127"/>
                  <a:ea typeface="HY울릉도M" pitchFamily="18" charset="-127"/>
                </a:rPr>
                <a:t>예정</a:t>
              </a: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b="0" dirty="0"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모듈</a:t>
              </a:r>
              <a:r>
                <a:rPr lang="en-US" altLang="ko-KR" sz="900" b="0" dirty="0"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인버터</a:t>
              </a:r>
              <a:r>
                <a:rPr lang="en-US" altLang="ko-KR" sz="900" b="0" dirty="0"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900" b="0" dirty="0" err="1">
                  <a:latin typeface="HY울릉도M" pitchFamily="18" charset="-127"/>
                  <a:ea typeface="HY울릉도M" pitchFamily="18" charset="-127"/>
                </a:rPr>
                <a:t>구조물등</a:t>
              </a:r>
              <a:r>
                <a:rPr lang="en-US" altLang="ko-KR" sz="900" b="0" dirty="0">
                  <a:latin typeface="HY울릉도M" pitchFamily="18" charset="-127"/>
                  <a:ea typeface="HY울릉도M" pitchFamily="18" charset="-127"/>
                </a:rPr>
                <a:t>)</a:t>
              </a:r>
            </a:p>
          </p:txBody>
        </p:sp>
        <p:sp>
          <p:nvSpPr>
            <p:cNvPr id="107" name="AutoShape 5"/>
            <p:cNvSpPr>
              <a:spLocks noChangeArrowheads="1"/>
            </p:cNvSpPr>
            <p:nvPr/>
          </p:nvSpPr>
          <p:spPr bwMode="auto">
            <a:xfrm>
              <a:off x="2186013" y="988839"/>
              <a:ext cx="1323975" cy="2894012"/>
            </a:xfrm>
            <a:prstGeom prst="roundRect">
              <a:avLst>
                <a:gd name="adj" fmla="val 50000"/>
              </a:avLst>
            </a:prstGeom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anchor="ctr"/>
            <a:lstStyle/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인허가 서류 준비 </a:t>
              </a:r>
              <a:r>
                <a:rPr lang="ko-KR" altLang="en-US" sz="900" dirty="0">
                  <a:latin typeface="HY울릉도M" pitchFamily="18" charset="-127"/>
                  <a:ea typeface="HY울릉도M" pitchFamily="18" charset="-127"/>
                </a:rPr>
                <a:t>및</a:t>
              </a: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작성 후 관련 기관</a:t>
              </a:r>
              <a:r>
                <a:rPr lang="ko-KR" altLang="en-US" sz="900" dirty="0">
                  <a:latin typeface="HY울릉도M" pitchFamily="18" charset="-127"/>
                  <a:ea typeface="HY울릉도M" pitchFamily="18" charset="-127"/>
                </a:rPr>
                <a:t>접수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 </a:t>
              </a: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08" name="AutoShape 14"/>
            <p:cNvSpPr>
              <a:spLocks noChangeArrowheads="1"/>
            </p:cNvSpPr>
            <p:nvPr/>
          </p:nvSpPr>
          <p:spPr bwMode="gray">
            <a:xfrm rot="5400000">
              <a:off x="4006429" y="1161306"/>
              <a:ext cx="1368425" cy="8075613"/>
            </a:xfrm>
            <a:prstGeom prst="upArrow">
              <a:avLst>
                <a:gd name="adj1" fmla="val 63898"/>
                <a:gd name="adj2" fmla="val 85816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ctr">
                <a:spcBef>
                  <a:spcPct val="50000"/>
                </a:spcBef>
              </a:pPr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09" name="AutoShape 14"/>
            <p:cNvSpPr>
              <a:spLocks noChangeArrowheads="1"/>
            </p:cNvSpPr>
            <p:nvPr/>
          </p:nvSpPr>
          <p:spPr bwMode="gray">
            <a:xfrm rot="5400000">
              <a:off x="3965154" y="1083518"/>
              <a:ext cx="1368425" cy="8075613"/>
            </a:xfrm>
            <a:prstGeom prst="upArrow">
              <a:avLst>
                <a:gd name="adj1" fmla="val 63898"/>
                <a:gd name="adj2" fmla="val 85816"/>
              </a:avLst>
            </a:prstGeom>
            <a:gradFill rotWithShape="1">
              <a:gsLst>
                <a:gs pos="0">
                  <a:srgbClr val="D6C33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ctr">
                <a:spcBef>
                  <a:spcPct val="50000"/>
                </a:spcBef>
              </a:pPr>
              <a:endParaRPr lang="ko-KR" altLang="en-US" sz="90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10" name="Line 89"/>
            <p:cNvSpPr>
              <a:spLocks noChangeShapeType="1"/>
            </p:cNvSpPr>
            <p:nvPr/>
          </p:nvSpPr>
          <p:spPr bwMode="auto">
            <a:xfrm>
              <a:off x="1483098" y="5095925"/>
              <a:ext cx="909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1" name="Line 90"/>
            <p:cNvSpPr>
              <a:spLocks noChangeShapeType="1"/>
            </p:cNvSpPr>
            <p:nvPr/>
          </p:nvSpPr>
          <p:spPr bwMode="auto">
            <a:xfrm>
              <a:off x="3148385" y="5095925"/>
              <a:ext cx="909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" name="Line 91"/>
            <p:cNvSpPr>
              <a:spLocks noChangeShapeType="1"/>
            </p:cNvSpPr>
            <p:nvPr/>
          </p:nvSpPr>
          <p:spPr bwMode="auto">
            <a:xfrm>
              <a:off x="4920035" y="5095925"/>
              <a:ext cx="909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3" name="Line 91"/>
            <p:cNvSpPr>
              <a:spLocks noChangeShapeType="1"/>
            </p:cNvSpPr>
            <p:nvPr/>
          </p:nvSpPr>
          <p:spPr bwMode="auto">
            <a:xfrm>
              <a:off x="6766298" y="5135612"/>
              <a:ext cx="909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4" name="Text Box 15"/>
            <p:cNvSpPr txBox="1">
              <a:spLocks noChangeArrowheads="1"/>
            </p:cNvSpPr>
            <p:nvPr/>
          </p:nvSpPr>
          <p:spPr bwMode="gray">
            <a:xfrm>
              <a:off x="3419872" y="4221088"/>
              <a:ext cx="230497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ctr" latinLnBrk="0" hangingPunct="0">
                <a:spcBef>
                  <a:spcPct val="50000"/>
                </a:spcBef>
              </a:pPr>
              <a:r>
                <a:rPr kumimoji="0" lang="en-US" altLang="ko-KR" sz="2000" dirty="0">
                  <a:latin typeface="HY울릉도M" pitchFamily="18" charset="-127"/>
                  <a:ea typeface="HY울릉도M" pitchFamily="18" charset="-127"/>
                </a:rPr>
                <a:t>[ </a:t>
              </a:r>
              <a:r>
                <a:rPr kumimoji="0" lang="ko-KR" altLang="en-US" sz="2000" dirty="0">
                  <a:latin typeface="HY울릉도M" pitchFamily="18" charset="-127"/>
                  <a:ea typeface="HY울릉도M" pitchFamily="18" charset="-127"/>
                </a:rPr>
                <a:t>예상추진 일정 </a:t>
              </a:r>
              <a:r>
                <a:rPr kumimoji="0" lang="en-US" altLang="ko-KR" sz="2000" dirty="0">
                  <a:latin typeface="HY울릉도M" pitchFamily="18" charset="-127"/>
                  <a:ea typeface="HY울릉도M" pitchFamily="18" charset="-127"/>
                </a:rPr>
                <a:t>]</a:t>
              </a:r>
            </a:p>
          </p:txBody>
        </p:sp>
        <p:sp>
          <p:nvSpPr>
            <p:cNvPr id="115" name="Text Box 85"/>
            <p:cNvSpPr txBox="1">
              <a:spLocks noChangeArrowheads="1"/>
            </p:cNvSpPr>
            <p:nvPr/>
          </p:nvSpPr>
          <p:spPr bwMode="auto">
            <a:xfrm>
              <a:off x="785327" y="4990694"/>
              <a:ext cx="678391" cy="26161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fontAlgn="ctr" latinLnBrk="0" hangingPunct="0">
                <a:spcBef>
                  <a:spcPct val="50000"/>
                </a:spcBef>
                <a:defRPr/>
              </a:pPr>
              <a:r>
                <a:rPr kumimoji="0" lang="en-US" altLang="ko-KR" sz="1100" b="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2018.7</a:t>
              </a:r>
            </a:p>
          </p:txBody>
        </p:sp>
        <p:sp>
          <p:nvSpPr>
            <p:cNvPr id="116" name="Text Box 86"/>
            <p:cNvSpPr txBox="1">
              <a:spLocks noChangeArrowheads="1"/>
            </p:cNvSpPr>
            <p:nvPr/>
          </p:nvSpPr>
          <p:spPr bwMode="auto">
            <a:xfrm>
              <a:off x="2467318" y="4995871"/>
              <a:ext cx="678391" cy="2616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fontAlgn="ctr" latinLnBrk="0" hangingPunct="0">
                <a:spcBef>
                  <a:spcPct val="50000"/>
                </a:spcBef>
                <a:defRPr/>
              </a:pPr>
              <a:r>
                <a:rPr kumimoji="0" lang="en-US" altLang="ko-KR" sz="1100" b="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2018.9</a:t>
              </a:r>
            </a:p>
          </p:txBody>
        </p:sp>
        <p:sp>
          <p:nvSpPr>
            <p:cNvPr id="117" name="Text Box 87"/>
            <p:cNvSpPr txBox="1">
              <a:spLocks noChangeArrowheads="1"/>
            </p:cNvSpPr>
            <p:nvPr/>
          </p:nvSpPr>
          <p:spPr bwMode="auto">
            <a:xfrm>
              <a:off x="4221217" y="4995871"/>
              <a:ext cx="678391" cy="2616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fontAlgn="ctr" latinLnBrk="0" hangingPunct="0">
                <a:spcBef>
                  <a:spcPct val="50000"/>
                </a:spcBef>
                <a:defRPr/>
              </a:pPr>
              <a:r>
                <a:rPr kumimoji="0" lang="en-US" altLang="ko-KR" sz="1100" b="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2019.4</a:t>
              </a:r>
            </a:p>
          </p:txBody>
        </p:sp>
        <p:sp>
          <p:nvSpPr>
            <p:cNvPr id="118" name="Text Box 88"/>
            <p:cNvSpPr txBox="1">
              <a:spLocks noChangeArrowheads="1"/>
            </p:cNvSpPr>
            <p:nvPr/>
          </p:nvSpPr>
          <p:spPr bwMode="auto">
            <a:xfrm>
              <a:off x="5992355" y="5013763"/>
              <a:ext cx="678391" cy="2616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fontAlgn="ctr" latinLnBrk="0" hangingPunct="0">
                <a:spcBef>
                  <a:spcPct val="50000"/>
                </a:spcBef>
                <a:defRPr/>
              </a:pPr>
              <a:r>
                <a:rPr kumimoji="0" lang="en-US" altLang="ko-KR" sz="1100" b="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2019.5</a:t>
              </a:r>
            </a:p>
          </p:txBody>
        </p:sp>
        <p:sp>
          <p:nvSpPr>
            <p:cNvPr id="119" name="Text Box 88"/>
            <p:cNvSpPr txBox="1">
              <a:spLocks noChangeArrowheads="1"/>
            </p:cNvSpPr>
            <p:nvPr/>
          </p:nvSpPr>
          <p:spPr bwMode="auto">
            <a:xfrm>
              <a:off x="7708272" y="4997035"/>
              <a:ext cx="678391" cy="2616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fontAlgn="ctr" latinLnBrk="0" hangingPunct="0">
                <a:spcBef>
                  <a:spcPct val="50000"/>
                </a:spcBef>
                <a:defRPr/>
              </a:pPr>
              <a:r>
                <a:rPr kumimoji="0" lang="en-US" altLang="ko-KR" sz="1100" b="0" dirty="0">
                  <a:solidFill>
                    <a:schemeClr val="tx1"/>
                  </a:solidFill>
                  <a:latin typeface="HY울릉도M" pitchFamily="18" charset="-127"/>
                  <a:ea typeface="HY울릉도M" pitchFamily="18" charset="-127"/>
                </a:rPr>
                <a:t>2019.7</a:t>
              </a:r>
            </a:p>
          </p:txBody>
        </p:sp>
        <p:sp>
          <p:nvSpPr>
            <p:cNvPr id="120" name="AutoShape 5"/>
            <p:cNvSpPr>
              <a:spLocks noChangeArrowheads="1"/>
            </p:cNvSpPr>
            <p:nvPr/>
          </p:nvSpPr>
          <p:spPr bwMode="auto">
            <a:xfrm>
              <a:off x="3914205" y="988839"/>
              <a:ext cx="1323975" cy="2894013"/>
            </a:xfrm>
            <a:prstGeom prst="roundRect">
              <a:avLst>
                <a:gd name="adj" fmla="val 50000"/>
              </a:avLst>
            </a:prstGeom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anchor="ctr"/>
            <a:lstStyle/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인허가 진행 완료</a:t>
              </a: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700" dirty="0">
                  <a:latin typeface="HY울릉도M" pitchFamily="18" charset="-127"/>
                  <a:ea typeface="HY울릉도M" pitchFamily="18" charset="-127"/>
                </a:rPr>
                <a:t>[</a:t>
              </a:r>
              <a:r>
                <a:rPr lang="ko-KR" altLang="en-US" sz="700" dirty="0">
                  <a:latin typeface="HY울릉도M" pitchFamily="18" charset="-127"/>
                  <a:ea typeface="HY울릉도M" pitchFamily="18" charset="-127"/>
                </a:rPr>
                <a:t>발전사업허가증 취득</a:t>
              </a:r>
              <a:r>
                <a:rPr lang="en-US" altLang="ko-KR" sz="700" dirty="0">
                  <a:latin typeface="HY울릉도M" pitchFamily="18" charset="-127"/>
                  <a:ea typeface="HY울릉도M" pitchFamily="18" charset="-127"/>
                </a:rPr>
                <a:t>]</a:t>
              </a: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700" b="0" dirty="0">
                  <a:latin typeface="HY울릉도M" pitchFamily="18" charset="-127"/>
                  <a:ea typeface="HY울릉도M" pitchFamily="18" charset="-127"/>
                </a:rPr>
                <a:t>[</a:t>
              </a:r>
              <a:r>
                <a:rPr lang="ko-KR" altLang="en-US" sz="700" b="0" dirty="0">
                  <a:latin typeface="HY울릉도M" pitchFamily="18" charset="-127"/>
                  <a:ea typeface="HY울릉도M" pitchFamily="18" charset="-127"/>
                </a:rPr>
                <a:t>개발행위허가증 취득</a:t>
              </a:r>
              <a:r>
                <a:rPr lang="en-US" altLang="ko-KR" sz="700" b="0" dirty="0">
                  <a:latin typeface="HY울릉도M" pitchFamily="18" charset="-127"/>
                  <a:ea typeface="HY울릉도M" pitchFamily="18" charset="-127"/>
                </a:rPr>
                <a:t>]</a:t>
              </a: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700" dirty="0">
                  <a:latin typeface="HY울릉도M" pitchFamily="18" charset="-127"/>
                  <a:ea typeface="HY울릉도M" pitchFamily="18" charset="-127"/>
                </a:rPr>
                <a:t>[</a:t>
              </a:r>
              <a:r>
                <a:rPr lang="ko-KR" altLang="en-US" sz="700" dirty="0">
                  <a:latin typeface="HY울릉도M" pitchFamily="18" charset="-127"/>
                  <a:ea typeface="HY울릉도M" pitchFamily="18" charset="-127"/>
                </a:rPr>
                <a:t>공사계획신고 완료</a:t>
              </a:r>
              <a:r>
                <a:rPr lang="en-US" altLang="ko-KR" sz="700" dirty="0">
                  <a:latin typeface="HY울릉도M" pitchFamily="18" charset="-127"/>
                  <a:ea typeface="HY울릉도M" pitchFamily="18" charset="-127"/>
                </a:rPr>
                <a:t>]</a:t>
              </a:r>
              <a:r>
                <a:rPr lang="ko-KR" altLang="en-US" sz="700" b="0" dirty="0">
                  <a:latin typeface="HY울릉도M" pitchFamily="18" charset="-127"/>
                  <a:ea typeface="HY울릉도M" pitchFamily="18" charset="-127"/>
                </a:rPr>
                <a:t> </a:t>
              </a:r>
              <a:endParaRPr lang="en-US" altLang="ko-KR" sz="7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21" name="AutoShape 5"/>
            <p:cNvSpPr>
              <a:spLocks noChangeArrowheads="1"/>
            </p:cNvSpPr>
            <p:nvPr/>
          </p:nvSpPr>
          <p:spPr bwMode="auto">
            <a:xfrm>
              <a:off x="458590" y="1014140"/>
              <a:ext cx="1322387" cy="2894012"/>
            </a:xfrm>
            <a:prstGeom prst="roundRect">
              <a:avLst>
                <a:gd name="adj" fmla="val 50000"/>
              </a:avLst>
            </a:prstGeom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rIns="0" anchor="ctr"/>
            <a:lstStyle/>
            <a:p>
              <a:pPr marL="190500" indent="-190500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1000" dirty="0">
                  <a:latin typeface="굴림체"/>
                  <a:ea typeface="굴림체"/>
                </a:rPr>
                <a:t>•</a:t>
              </a:r>
              <a:r>
                <a:rPr lang="ko-KR" altLang="en-US" sz="900" dirty="0">
                  <a:latin typeface="HY울릉도M" pitchFamily="18" charset="-127"/>
                  <a:ea typeface="HY울릉도M" pitchFamily="18" charset="-127"/>
                </a:rPr>
                <a:t>현장실사</a:t>
              </a: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사업계획서 작성</a:t>
              </a:r>
              <a:endParaRPr lang="en-US" altLang="ko-KR" sz="900" b="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사업 추진 결정</a:t>
              </a:r>
              <a:endParaRPr lang="en-US" altLang="ko-KR" sz="900" dirty="0">
                <a:latin typeface="HY울릉도M" pitchFamily="18" charset="-127"/>
                <a:ea typeface="HY울릉도M" pitchFamily="18" charset="-127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dirty="0">
                  <a:latin typeface="HY울릉도M" pitchFamily="18" charset="-127"/>
                  <a:ea typeface="HY울릉도M" pitchFamily="18" charset="-127"/>
                </a:rPr>
                <a:t>용역</a:t>
              </a:r>
              <a:r>
                <a:rPr lang="ko-KR" altLang="en-US" sz="900" b="0" dirty="0">
                  <a:latin typeface="HY울릉도M" pitchFamily="18" charset="-127"/>
                  <a:ea typeface="HY울릉도M" pitchFamily="18" charset="-127"/>
                </a:rPr>
                <a:t> 계약</a:t>
              </a:r>
            </a:p>
          </p:txBody>
        </p:sp>
        <p:sp>
          <p:nvSpPr>
            <p:cNvPr id="122" name="AutoShape 6"/>
            <p:cNvSpPr>
              <a:spLocks noChangeArrowheads="1"/>
            </p:cNvSpPr>
            <p:nvPr/>
          </p:nvSpPr>
          <p:spPr bwMode="auto">
            <a:xfrm>
              <a:off x="7391202" y="1034777"/>
              <a:ext cx="1323975" cy="2894013"/>
            </a:xfrm>
            <a:prstGeom prst="roundRect">
              <a:avLst>
                <a:gd name="adj" fmla="val 50000"/>
              </a:avLst>
            </a:prstGeom>
            <a:ln w="28575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anchor="ctr"/>
            <a:lstStyle/>
            <a:p>
              <a:pPr marL="190500" indent="-190500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None/>
                <a:defRPr/>
              </a:pPr>
              <a:endParaRPr lang="en-US" altLang="ko-KR" sz="9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가는각진제목체"/>
              </a:endParaRPr>
            </a:p>
            <a:p>
              <a:pPr marL="190500" indent="-190500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가는각진제목체"/>
              </a:endParaRPr>
            </a:p>
            <a:p>
              <a:pPr marL="190500" indent="-190500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buFont typeface="Wingdings" pitchFamily="2" charset="2"/>
                <a:buChar char="Ø"/>
                <a:defRPr/>
              </a:pPr>
              <a:endParaRPr lang="en-US" altLang="ko-KR" sz="9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가는각진제목체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가는각진제목체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en-US" altLang="ko-KR" sz="900" b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가는각진제목체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b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  <a:cs typeface="가는각진제목체"/>
                </a:rPr>
                <a:t>발전소 준공</a:t>
              </a:r>
              <a:endParaRPr lang="en-US" altLang="ko-KR" sz="900" b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가는각진제목체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altLang="ko-KR" sz="900" dirty="0">
                  <a:latin typeface="굴림체"/>
                  <a:ea typeface="굴림체"/>
                </a:rPr>
                <a:t>• </a:t>
              </a:r>
              <a:r>
                <a:rPr lang="ko-KR" altLang="en-US" sz="900" b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  <a:cs typeface="가는각진제목체"/>
                </a:rPr>
                <a:t>발전소 운영개시 예정</a:t>
              </a:r>
              <a:endParaRPr lang="en-US" altLang="ko-KR" sz="900" b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가는각진제목체"/>
              </a:endParaRPr>
            </a:p>
            <a:p>
              <a:pPr marL="190500" indent="-190500" algn="ctr" fontAlgn="ctr">
                <a:lnSpc>
                  <a:spcPct val="130000"/>
                </a:lnSpc>
                <a:spcBef>
                  <a:spcPct val="50000"/>
                </a:spcBef>
                <a:buClr>
                  <a:srgbClr val="0066FF"/>
                </a:buClr>
                <a:defRPr/>
              </a:pPr>
              <a:endParaRPr lang="ko-KR" altLang="en-US" sz="900" b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  <a:cs typeface="가는각진제목체"/>
              </a:endParaRPr>
            </a:p>
          </p:txBody>
        </p:sp>
        <p:sp>
          <p:nvSpPr>
            <p:cNvPr id="123" name="AutoShape 3"/>
            <p:cNvSpPr>
              <a:spLocks noChangeArrowheads="1"/>
            </p:cNvSpPr>
            <p:nvPr/>
          </p:nvSpPr>
          <p:spPr bwMode="gray">
            <a:xfrm>
              <a:off x="1833365" y="1792015"/>
              <a:ext cx="311150" cy="404812"/>
            </a:xfrm>
            <a:prstGeom prst="chevron">
              <a:avLst>
                <a:gd name="adj" fmla="val 52514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ctr">
                <a:spcBef>
                  <a:spcPct val="50000"/>
                </a:spcBef>
              </a:pPr>
              <a:endParaRPr lang="ko-KR" altLang="en-US" sz="110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24" name="AutoShape 4"/>
            <p:cNvSpPr>
              <a:spLocks noChangeArrowheads="1"/>
            </p:cNvSpPr>
            <p:nvPr/>
          </p:nvSpPr>
          <p:spPr bwMode="gray">
            <a:xfrm>
              <a:off x="3551040" y="1792015"/>
              <a:ext cx="312737" cy="404812"/>
            </a:xfrm>
            <a:prstGeom prst="chevron">
              <a:avLst>
                <a:gd name="adj" fmla="val 52514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ctr">
                <a:spcBef>
                  <a:spcPct val="50000"/>
                </a:spcBef>
              </a:pPr>
              <a:endParaRPr lang="ko-KR" altLang="en-US" sz="110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25" name="Oval 11"/>
            <p:cNvSpPr>
              <a:spLocks noChangeArrowheads="1"/>
            </p:cNvSpPr>
            <p:nvPr/>
          </p:nvSpPr>
          <p:spPr bwMode="gray">
            <a:xfrm>
              <a:off x="534790" y="1428477"/>
              <a:ext cx="1158875" cy="1081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ctr">
                <a:spcBef>
                  <a:spcPct val="50000"/>
                </a:spcBef>
              </a:pPr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26" name="Text Box 19"/>
            <p:cNvSpPr>
              <a:spLocks noChangeArrowheads="1"/>
            </p:cNvSpPr>
            <p:nvPr/>
          </p:nvSpPr>
          <p:spPr bwMode="gray">
            <a:xfrm>
              <a:off x="637977" y="1682477"/>
              <a:ext cx="966788" cy="757654"/>
            </a:xfrm>
            <a:prstGeom prst="flowChartAlternateProcess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ctr" latinLnBrk="0" hangingPunct="0">
                <a:spcBef>
                  <a:spcPct val="50000"/>
                </a:spcBef>
              </a:pP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사업검토 및</a:t>
              </a:r>
              <a:endParaRPr lang="en-US" altLang="ko-KR" sz="11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algn="ctr" eaLnBrk="0" fontAlgn="ctr" latinLnBrk="0" hangingPunct="0">
                <a:spcBef>
                  <a:spcPct val="50000"/>
                </a:spcBef>
              </a:pP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용역계약</a:t>
              </a:r>
            </a:p>
          </p:txBody>
        </p:sp>
        <p:sp>
          <p:nvSpPr>
            <p:cNvPr id="127" name="AutoShape 3"/>
            <p:cNvSpPr>
              <a:spLocks noChangeArrowheads="1"/>
            </p:cNvSpPr>
            <p:nvPr/>
          </p:nvSpPr>
          <p:spPr bwMode="gray">
            <a:xfrm>
              <a:off x="7038777" y="1792015"/>
              <a:ext cx="312738" cy="404812"/>
            </a:xfrm>
            <a:prstGeom prst="chevron">
              <a:avLst>
                <a:gd name="adj" fmla="val 52514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ctr">
                <a:spcBef>
                  <a:spcPct val="50000"/>
                </a:spcBef>
              </a:pPr>
              <a:endParaRPr lang="ko-KR" altLang="en-US" sz="110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28" name="AutoShape 4"/>
            <p:cNvSpPr>
              <a:spLocks noChangeArrowheads="1"/>
            </p:cNvSpPr>
            <p:nvPr/>
          </p:nvSpPr>
          <p:spPr bwMode="gray">
            <a:xfrm>
              <a:off x="5316340" y="1833290"/>
              <a:ext cx="311150" cy="406400"/>
            </a:xfrm>
            <a:prstGeom prst="chevron">
              <a:avLst>
                <a:gd name="adj" fmla="val 52514"/>
              </a:avLst>
            </a:prstGeom>
            <a:solidFill>
              <a:srgbClr val="00B0F0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ctr">
                <a:spcBef>
                  <a:spcPct val="50000"/>
                </a:spcBef>
              </a:pPr>
              <a:endParaRPr lang="ko-KR" altLang="en-US" sz="110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29" name="Oval 11"/>
            <p:cNvSpPr>
              <a:spLocks noChangeArrowheads="1"/>
            </p:cNvSpPr>
            <p:nvPr/>
          </p:nvSpPr>
          <p:spPr bwMode="gray">
            <a:xfrm>
              <a:off x="3995168" y="1414289"/>
              <a:ext cx="1158875" cy="1079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ctr">
                <a:spcBef>
                  <a:spcPct val="50000"/>
                </a:spcBef>
              </a:pPr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0" name="Text Box 19"/>
            <p:cNvSpPr>
              <a:spLocks noChangeArrowheads="1"/>
            </p:cNvSpPr>
            <p:nvPr/>
          </p:nvSpPr>
          <p:spPr bwMode="gray">
            <a:xfrm>
              <a:off x="3995936" y="1772816"/>
              <a:ext cx="1149350" cy="289441"/>
            </a:xfrm>
            <a:prstGeom prst="flowChartAlternateProcess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ctr" latinLnBrk="0" hangingPunct="0">
                <a:spcBef>
                  <a:spcPct val="50000"/>
                </a:spcBef>
              </a:pP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인허가 완료</a:t>
              </a:r>
            </a:p>
          </p:txBody>
        </p:sp>
        <p:sp>
          <p:nvSpPr>
            <p:cNvPr id="131" name="Oval 11"/>
            <p:cNvSpPr>
              <a:spLocks noChangeArrowheads="1"/>
            </p:cNvSpPr>
            <p:nvPr/>
          </p:nvSpPr>
          <p:spPr bwMode="gray">
            <a:xfrm>
              <a:off x="2268563" y="1461914"/>
              <a:ext cx="1158875" cy="108108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ctr">
                <a:spcBef>
                  <a:spcPct val="50000"/>
                </a:spcBef>
              </a:pPr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2" name="Text Box 19"/>
            <p:cNvSpPr>
              <a:spLocks noChangeArrowheads="1"/>
            </p:cNvSpPr>
            <p:nvPr/>
          </p:nvSpPr>
          <p:spPr bwMode="gray">
            <a:xfrm>
              <a:off x="2308250" y="1707976"/>
              <a:ext cx="1081088" cy="664012"/>
            </a:xfrm>
            <a:prstGeom prst="flowChartAlternateProcess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ctr" latinLnBrk="0" hangingPunct="0">
                <a:spcBef>
                  <a:spcPct val="50000"/>
                </a:spcBef>
              </a:pP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발전사업 및 개발행위 인허가  진행</a:t>
              </a:r>
              <a:endParaRPr lang="en-US" altLang="ko-KR" sz="11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3" name="Oval 11"/>
            <p:cNvSpPr>
              <a:spLocks noChangeArrowheads="1"/>
            </p:cNvSpPr>
            <p:nvPr/>
          </p:nvSpPr>
          <p:spPr bwMode="gray">
            <a:xfrm>
              <a:off x="5748140" y="1469752"/>
              <a:ext cx="1158875" cy="1079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ctr">
                <a:spcBef>
                  <a:spcPct val="50000"/>
                </a:spcBef>
              </a:pPr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4" name="Text Box 19"/>
            <p:cNvSpPr>
              <a:spLocks noChangeArrowheads="1"/>
            </p:cNvSpPr>
            <p:nvPr/>
          </p:nvSpPr>
          <p:spPr bwMode="gray">
            <a:xfrm>
              <a:off x="5724128" y="1700808"/>
              <a:ext cx="1223490" cy="570369"/>
            </a:xfrm>
            <a:prstGeom prst="flowChartAlternateProcess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ctr" latinLnBrk="0" hangingPunct="0">
                <a:spcBef>
                  <a:spcPct val="50000"/>
                </a:spcBef>
              </a:pP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착공 및</a:t>
              </a:r>
              <a:endParaRPr lang="en-US" altLang="ko-KR" sz="11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algn="ctr" eaLnBrk="0" fontAlgn="ctr" latinLnBrk="0" hangingPunct="0">
                <a:spcBef>
                  <a:spcPct val="50000"/>
                </a:spcBef>
              </a:pP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자재발주 예정</a:t>
              </a:r>
            </a:p>
          </p:txBody>
        </p:sp>
        <p:sp>
          <p:nvSpPr>
            <p:cNvPr id="135" name="Oval 11"/>
            <p:cNvSpPr>
              <a:spLocks noChangeArrowheads="1"/>
            </p:cNvSpPr>
            <p:nvPr/>
          </p:nvSpPr>
          <p:spPr bwMode="gray">
            <a:xfrm>
              <a:off x="7473752" y="1479277"/>
              <a:ext cx="1158875" cy="1081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fontAlgn="ctr">
                <a:spcBef>
                  <a:spcPct val="50000"/>
                </a:spcBef>
              </a:pPr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6" name="Text Box 19"/>
            <p:cNvSpPr>
              <a:spLocks noChangeArrowheads="1"/>
            </p:cNvSpPr>
            <p:nvPr/>
          </p:nvSpPr>
          <p:spPr bwMode="gray">
            <a:xfrm>
              <a:off x="7452320" y="1772816"/>
              <a:ext cx="1243532" cy="570369"/>
            </a:xfrm>
            <a:prstGeom prst="flowChartAlternateProcess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ctr" latinLnBrk="0" hangingPunct="0">
                <a:spcBef>
                  <a:spcPct val="50000"/>
                </a:spcBef>
              </a:pP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준공</a:t>
              </a:r>
              <a:r>
                <a:rPr lang="en-US" altLang="ko-KR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및</a:t>
              </a:r>
              <a:endParaRPr lang="en-US" altLang="ko-KR" sz="11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algn="ctr" eaLnBrk="0" fontAlgn="ctr" latinLnBrk="0" hangingPunct="0">
                <a:spcBef>
                  <a:spcPct val="50000"/>
                </a:spcBef>
              </a:pPr>
              <a:r>
                <a:rPr lang="ko-KR" altLang="en-US" sz="11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사업개시 예정</a:t>
              </a:r>
            </a:p>
          </p:txBody>
        </p:sp>
        <p:sp>
          <p:nvSpPr>
            <p:cNvPr id="137" name="타원 46"/>
            <p:cNvSpPr>
              <a:spLocks noChangeArrowheads="1"/>
            </p:cNvSpPr>
            <p:nvPr/>
          </p:nvSpPr>
          <p:spPr bwMode="auto">
            <a:xfrm>
              <a:off x="2339752" y="5661248"/>
              <a:ext cx="1184919" cy="432048"/>
            </a:xfrm>
            <a:prstGeom prst="flowChartTerminator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o-KR" altLang="en-US" sz="1000" b="1" dirty="0">
                  <a:latin typeface="HY울릉도M" pitchFamily="18" charset="-127"/>
                  <a:ea typeface="HY울릉도M" pitchFamily="18" charset="-127"/>
                </a:rPr>
                <a:t>인허가</a:t>
              </a:r>
              <a:br>
                <a:rPr lang="en-US" altLang="ko-KR" sz="1000" b="1" dirty="0">
                  <a:latin typeface="HY울릉도M" pitchFamily="18" charset="-127"/>
                  <a:ea typeface="HY울릉도M" pitchFamily="18" charset="-127"/>
                </a:rPr>
              </a:br>
              <a:r>
                <a:rPr lang="en-US" altLang="ko-KR" sz="1000" b="1" dirty="0">
                  <a:latin typeface="HY울릉도M" pitchFamily="18" charset="-127"/>
                  <a:ea typeface="HY울릉도M" pitchFamily="18" charset="-127"/>
                </a:rPr>
                <a:t>(9</a:t>
              </a:r>
              <a:r>
                <a:rPr lang="ko-KR" altLang="en-US" sz="1000" b="1" dirty="0">
                  <a:latin typeface="HY울릉도M" pitchFamily="18" charset="-127"/>
                  <a:ea typeface="HY울릉도M" pitchFamily="18" charset="-127"/>
                </a:rPr>
                <a:t>개월</a:t>
              </a:r>
              <a:r>
                <a:rPr lang="en-US" altLang="ko-KR" sz="1200" b="1" dirty="0">
                  <a:latin typeface="HY울릉도M" pitchFamily="18" charset="-127"/>
                  <a:ea typeface="HY울릉도M" pitchFamily="18" charset="-127"/>
                </a:rPr>
                <a:t>)</a:t>
              </a:r>
              <a:endParaRPr lang="ko-KR" altLang="en-US" sz="1200" b="1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8" name="타원 46"/>
            <p:cNvSpPr>
              <a:spLocks noChangeArrowheads="1"/>
            </p:cNvSpPr>
            <p:nvPr/>
          </p:nvSpPr>
          <p:spPr bwMode="auto">
            <a:xfrm>
              <a:off x="7020272" y="5661248"/>
              <a:ext cx="864096" cy="432048"/>
            </a:xfrm>
            <a:prstGeom prst="flowChartTerminator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ko-KR" altLang="en-US" sz="1000" b="1" dirty="0">
                  <a:latin typeface="HY울릉도M" pitchFamily="18" charset="-127"/>
                  <a:ea typeface="HY울릉도M" pitchFamily="18" charset="-127"/>
                </a:rPr>
                <a:t>공사</a:t>
              </a:r>
              <a:br>
                <a:rPr lang="en-US" altLang="ko-KR" sz="1000" b="1" dirty="0">
                  <a:latin typeface="HY울릉도M" pitchFamily="18" charset="-127"/>
                  <a:ea typeface="HY울릉도M" pitchFamily="18" charset="-127"/>
                </a:rPr>
              </a:br>
              <a:r>
                <a:rPr lang="en-US" altLang="ko-KR" sz="1000" b="1" dirty="0">
                  <a:latin typeface="HY울릉도M" pitchFamily="18" charset="-127"/>
                  <a:ea typeface="HY울릉도M" pitchFamily="18" charset="-127"/>
                </a:rPr>
                <a:t>(3</a:t>
              </a:r>
              <a:r>
                <a:rPr lang="ko-KR" altLang="en-US" sz="1000" b="1" dirty="0">
                  <a:latin typeface="HY울릉도M" pitchFamily="18" charset="-127"/>
                  <a:ea typeface="HY울릉도M" pitchFamily="18" charset="-127"/>
                </a:rPr>
                <a:t>개월</a:t>
              </a:r>
              <a:r>
                <a:rPr lang="en-US" altLang="ko-KR" sz="1000" b="1" dirty="0">
                  <a:latin typeface="HY울릉도M" pitchFamily="18" charset="-127"/>
                  <a:ea typeface="HY울릉도M" pitchFamily="18" charset="-127"/>
                </a:rPr>
                <a:t>)</a:t>
              </a:r>
              <a:endParaRPr lang="ko-KR" altLang="en-US" sz="1000" b="1" dirty="0">
                <a:latin typeface="HY울릉도M" pitchFamily="18" charset="-127"/>
                <a:ea typeface="HY울릉도M" pitchFamily="18" charset="-127"/>
              </a:endParaRPr>
            </a:p>
          </p:txBody>
        </p:sp>
        <p:cxnSp>
          <p:nvCxnSpPr>
            <p:cNvPr id="143" name="꺾인 연결선 142"/>
            <p:cNvCxnSpPr/>
            <p:nvPr/>
          </p:nvCxnSpPr>
          <p:spPr>
            <a:xfrm rot="16200000" flipH="1">
              <a:off x="2875329" y="3541497"/>
              <a:ext cx="5177" cy="3380586"/>
            </a:xfrm>
            <a:prstGeom prst="bentConnector3">
              <a:avLst>
                <a:gd name="adj1" fmla="val 4515685"/>
              </a:avLst>
            </a:prstGeom>
            <a:ln w="190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꺾인 연결선 153"/>
            <p:cNvCxnSpPr/>
            <p:nvPr/>
          </p:nvCxnSpPr>
          <p:spPr>
            <a:xfrm rot="5400000" flipH="1" flipV="1">
              <a:off x="7199353" y="4402047"/>
              <a:ext cx="16728" cy="1671033"/>
            </a:xfrm>
            <a:prstGeom prst="bentConnector3">
              <a:avLst>
                <a:gd name="adj1" fmla="val -1366571"/>
              </a:avLst>
            </a:prstGeom>
            <a:ln w="1905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직선 연결선 75"/>
          <p:cNvCxnSpPr/>
          <p:nvPr/>
        </p:nvCxnSpPr>
        <p:spPr>
          <a:xfrm>
            <a:off x="1475656" y="3717032"/>
            <a:ext cx="0" cy="2964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1691680" y="4581128"/>
            <a:ext cx="69847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2123728" y="2204864"/>
            <a:ext cx="61206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5536" y="116632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5. </a:t>
            </a:r>
            <a:r>
              <a:rPr lang="ko-KR" altLang="en-US" sz="2500" b="1" dirty="0" err="1">
                <a:solidFill>
                  <a:schemeClr val="bg1"/>
                </a:solidFill>
              </a:rPr>
              <a:t>매전설비를</a:t>
            </a:r>
            <a:r>
              <a:rPr lang="ko-KR" altLang="en-US" sz="2500" b="1" dirty="0">
                <a:solidFill>
                  <a:schemeClr val="bg1"/>
                </a:solidFill>
              </a:rPr>
              <a:t> 활용한 송전절차</a:t>
            </a:r>
          </a:p>
        </p:txBody>
      </p:sp>
      <p:pic>
        <p:nvPicPr>
          <p:cNvPr id="30" name="그림 29" descr="solar-power-generat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02655"/>
            <a:ext cx="1727200" cy="115252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611560" y="3114823"/>
            <a:ext cx="1724000" cy="324370"/>
          </a:xfrm>
          <a:prstGeom prst="roundRect">
            <a:avLst>
              <a:gd name="adj" fmla="val 10347"/>
            </a:avLst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000"/>
              <a:t>빛 에너지를 받아 모듈에서 직류</a:t>
            </a:r>
            <a:r>
              <a:rPr lang="en-US" altLang="ko-KR" sz="1000"/>
              <a:t>(DC)</a:t>
            </a:r>
            <a:r>
              <a:rPr lang="ko-KR" altLang="en-US" sz="1000"/>
              <a:t>전기생산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gray">
          <a:xfrm>
            <a:off x="2843808" y="3114823"/>
            <a:ext cx="1750641" cy="333895"/>
          </a:xfrm>
          <a:prstGeom prst="roundRect">
            <a:avLst>
              <a:gd name="adj" fmla="val 10347"/>
            </a:avLst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000"/>
              <a:t>여러 모듈에서 생산된 전기를 접속반으로 모아줌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920552" y="2798068"/>
            <a:ext cx="1080120" cy="287337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dirty="0"/>
              <a:t> </a:t>
            </a:r>
            <a:r>
              <a:rPr lang="ko-KR" altLang="en-US" b="1" dirty="0"/>
              <a:t>태양광모듈</a:t>
            </a: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>
            <a:off x="3330377" y="2798068"/>
            <a:ext cx="809625" cy="288925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b="1" dirty="0" err="1"/>
              <a:t>접속반</a:t>
            </a:r>
            <a:endParaRPr lang="ko-KR" altLang="en-US" b="1" dirty="0"/>
          </a:p>
        </p:txBody>
      </p:sp>
      <p:pic>
        <p:nvPicPr>
          <p:cNvPr id="38" name="그림 37" descr="전기실인버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5234" y="1626493"/>
            <a:ext cx="1727018" cy="115200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39" name="AutoShape 3"/>
          <p:cNvSpPr>
            <a:spLocks noChangeArrowheads="1"/>
          </p:cNvSpPr>
          <p:nvPr/>
        </p:nvSpPr>
        <p:spPr bwMode="gray">
          <a:xfrm>
            <a:off x="5508104" y="2826791"/>
            <a:ext cx="1248073" cy="288925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b="1" dirty="0"/>
              <a:t>전기실 내 인버터</a:t>
            </a: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gray">
          <a:xfrm>
            <a:off x="5004048" y="3140968"/>
            <a:ext cx="2232248" cy="333895"/>
          </a:xfrm>
          <a:prstGeom prst="roundRect">
            <a:avLst>
              <a:gd name="adj" fmla="val 10347"/>
            </a:avLst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000" dirty="0"/>
              <a:t>모아진  직류</a:t>
            </a:r>
            <a:r>
              <a:rPr lang="en-US" altLang="ko-KR" sz="1000" dirty="0"/>
              <a:t>(DC)</a:t>
            </a:r>
            <a:r>
              <a:rPr lang="ko-KR" altLang="en-US" sz="1000" dirty="0"/>
              <a:t>전기는 전기실내의  인버터에 의해 교류</a:t>
            </a:r>
            <a:r>
              <a:rPr lang="en-US" altLang="ko-KR" sz="1000" dirty="0"/>
              <a:t>(AC)</a:t>
            </a:r>
            <a:r>
              <a:rPr lang="ko-KR" altLang="en-US" sz="1000" dirty="0"/>
              <a:t>로 변환됨</a:t>
            </a:r>
            <a:endParaRPr lang="en-US" altLang="ko-KR" sz="1000" dirty="0"/>
          </a:p>
        </p:txBody>
      </p:sp>
      <p:pic>
        <p:nvPicPr>
          <p:cNvPr id="43" name="그림 42" descr="접속반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0002" y="1616968"/>
            <a:ext cx="1736725" cy="115200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4" name="그림 43" descr="imagesCAFE1PI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05064"/>
            <a:ext cx="1684412" cy="11520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45" name="AutoShape 3"/>
          <p:cNvSpPr>
            <a:spLocks noChangeArrowheads="1"/>
          </p:cNvSpPr>
          <p:nvPr/>
        </p:nvSpPr>
        <p:spPr bwMode="gray">
          <a:xfrm>
            <a:off x="611560" y="5229200"/>
            <a:ext cx="1598689" cy="312018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b="1" dirty="0"/>
              <a:t>전기실내 수</a:t>
            </a:r>
            <a:r>
              <a:rPr lang="en-US" altLang="ko-KR" b="1" dirty="0"/>
              <a:t>.</a:t>
            </a:r>
            <a:r>
              <a:rPr lang="ko-KR" altLang="en-US" b="1" dirty="0"/>
              <a:t>배전설비</a:t>
            </a: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gray">
          <a:xfrm>
            <a:off x="360040" y="5517232"/>
            <a:ext cx="2215903" cy="632048"/>
          </a:xfrm>
          <a:prstGeom prst="roundRect">
            <a:avLst>
              <a:gd name="adj" fmla="val 10347"/>
            </a:avLst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000" dirty="0"/>
              <a:t>변환된 전류를 전기실내의 </a:t>
            </a:r>
            <a:r>
              <a:rPr lang="ko-KR" altLang="en-US" sz="1000" dirty="0" err="1"/>
              <a:t>수배전</a:t>
            </a:r>
            <a:r>
              <a:rPr lang="ko-KR" altLang="en-US" sz="1000" dirty="0"/>
              <a:t> 설비를 통해  </a:t>
            </a:r>
            <a:r>
              <a:rPr lang="en-US" altLang="ko-KR" sz="1000" dirty="0"/>
              <a:t>380V→ 22,900v</a:t>
            </a:r>
            <a:r>
              <a:rPr lang="ko-KR" altLang="en-US" sz="1000" dirty="0"/>
              <a:t>로 </a:t>
            </a:r>
            <a:r>
              <a:rPr lang="ko-KR" altLang="en-US" sz="1000" dirty="0" err="1"/>
              <a:t>승압하여</a:t>
            </a:r>
            <a:r>
              <a:rPr lang="ko-KR" altLang="en-US" sz="1000" dirty="0"/>
              <a:t> 기존 </a:t>
            </a:r>
            <a:r>
              <a:rPr lang="en-US" altLang="ko-KR" sz="1000" dirty="0"/>
              <a:t>3</a:t>
            </a:r>
            <a:r>
              <a:rPr lang="ko-KR" altLang="en-US" sz="1000" dirty="0"/>
              <a:t>상 전신주에 연계함 </a:t>
            </a:r>
            <a:endParaRPr lang="en-US" altLang="ko-KR" sz="1000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gray">
          <a:xfrm>
            <a:off x="3131840" y="5301208"/>
            <a:ext cx="936103" cy="288032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000" b="1" dirty="0"/>
              <a:t>3</a:t>
            </a:r>
            <a:r>
              <a:rPr lang="ko-KR" altLang="en-US" sz="1000" b="1" dirty="0"/>
              <a:t>상전신주</a:t>
            </a: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gray">
          <a:xfrm>
            <a:off x="2771800" y="5589240"/>
            <a:ext cx="1800200" cy="495300"/>
          </a:xfrm>
          <a:prstGeom prst="roundRect">
            <a:avLst>
              <a:gd name="adj" fmla="val 10347"/>
            </a:avLst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000"/>
              <a:t>발전소에  생산된 전기를 </a:t>
            </a:r>
            <a:r>
              <a:rPr lang="en-US" altLang="ko-KR" sz="1000"/>
              <a:t>3</a:t>
            </a:r>
            <a:r>
              <a:rPr lang="ko-KR" altLang="en-US" sz="1000"/>
              <a:t>상 전신주를 통해 송</a:t>
            </a:r>
            <a:r>
              <a:rPr lang="en-US" altLang="ko-KR" sz="1000"/>
              <a:t>.</a:t>
            </a:r>
            <a:r>
              <a:rPr lang="ko-KR" altLang="en-US" sz="1000"/>
              <a:t>배전됨</a:t>
            </a:r>
            <a:endParaRPr lang="en-US" altLang="ko-KR" sz="1000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005064"/>
            <a:ext cx="1743075" cy="1224136"/>
          </a:xfrm>
          <a:prstGeom prst="rect">
            <a:avLst/>
          </a:prstGeom>
          <a:ln w="28575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그림 49" descr="철탑사진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4005064"/>
            <a:ext cx="1714502" cy="1224136"/>
          </a:xfrm>
          <a:prstGeom prst="rect">
            <a:avLst/>
          </a:prstGeom>
          <a:ln w="28575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AutoShape 3"/>
          <p:cNvSpPr>
            <a:spLocks noChangeArrowheads="1"/>
          </p:cNvSpPr>
          <p:nvPr/>
        </p:nvSpPr>
        <p:spPr bwMode="gray">
          <a:xfrm>
            <a:off x="5292080" y="5301208"/>
            <a:ext cx="1008112" cy="288032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000" b="1" dirty="0"/>
              <a:t>송전탑</a:t>
            </a:r>
          </a:p>
        </p:txBody>
      </p:sp>
      <p:pic>
        <p:nvPicPr>
          <p:cNvPr id="52" name="그림 51" descr="변전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264" y="4005064"/>
            <a:ext cx="1724028" cy="1224008"/>
          </a:xfrm>
          <a:prstGeom prst="rect">
            <a:avLst/>
          </a:prstGeom>
          <a:ln w="28575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AutoShape 3"/>
          <p:cNvSpPr>
            <a:spLocks noChangeArrowheads="1"/>
          </p:cNvSpPr>
          <p:nvPr/>
        </p:nvSpPr>
        <p:spPr bwMode="gray">
          <a:xfrm>
            <a:off x="7380312" y="5301208"/>
            <a:ext cx="1008112" cy="288032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000" b="1" dirty="0"/>
              <a:t>변전소</a:t>
            </a: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gray">
          <a:xfrm>
            <a:off x="4860032" y="5589240"/>
            <a:ext cx="1857375" cy="516607"/>
          </a:xfrm>
          <a:prstGeom prst="roundRect">
            <a:avLst>
              <a:gd name="adj" fmla="val 10347"/>
            </a:avLst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000" dirty="0"/>
              <a:t>기존 </a:t>
            </a:r>
            <a:r>
              <a:rPr lang="en-US" altLang="ko-KR" sz="1000" dirty="0"/>
              <a:t>3</a:t>
            </a:r>
            <a:r>
              <a:rPr lang="ko-KR" altLang="en-US" sz="1000" dirty="0"/>
              <a:t>상전신주가 기존송전탑에 연계되어 인근 변전소까지 송전하게 됨</a:t>
            </a:r>
            <a:endParaRPr lang="en-US" altLang="ko-KR" sz="1000" dirty="0"/>
          </a:p>
        </p:txBody>
      </p:sp>
      <p:cxnSp>
        <p:nvCxnSpPr>
          <p:cNvPr id="69" name="직선 연결선 68"/>
          <p:cNvCxnSpPr/>
          <p:nvPr/>
        </p:nvCxnSpPr>
        <p:spPr>
          <a:xfrm>
            <a:off x="1475656" y="3717032"/>
            <a:ext cx="67687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8244408" y="2204864"/>
            <a:ext cx="0" cy="15121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직사각형 91"/>
          <p:cNvSpPr/>
          <p:nvPr/>
        </p:nvSpPr>
        <p:spPr>
          <a:xfrm>
            <a:off x="2411760" y="206084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▶</a:t>
            </a:r>
          </a:p>
        </p:txBody>
      </p:sp>
      <p:sp>
        <p:nvSpPr>
          <p:cNvPr id="93" name="직사각형 92"/>
          <p:cNvSpPr/>
          <p:nvPr/>
        </p:nvSpPr>
        <p:spPr>
          <a:xfrm>
            <a:off x="4716016" y="206084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▶</a:t>
            </a:r>
          </a:p>
        </p:txBody>
      </p:sp>
      <p:sp>
        <p:nvSpPr>
          <p:cNvPr id="94" name="직사각형 93"/>
          <p:cNvSpPr/>
          <p:nvPr/>
        </p:nvSpPr>
        <p:spPr>
          <a:xfrm rot="5400000">
            <a:off x="8121150" y="2786445"/>
            <a:ext cx="288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▶</a:t>
            </a:r>
          </a:p>
        </p:txBody>
      </p:sp>
      <p:sp>
        <p:nvSpPr>
          <p:cNvPr id="95" name="직사각형 94"/>
          <p:cNvSpPr/>
          <p:nvPr/>
        </p:nvSpPr>
        <p:spPr>
          <a:xfrm>
            <a:off x="2339752" y="4437113"/>
            <a:ext cx="3385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▶</a:t>
            </a:r>
          </a:p>
        </p:txBody>
      </p:sp>
      <p:sp>
        <p:nvSpPr>
          <p:cNvPr id="96" name="직사각형 95"/>
          <p:cNvSpPr/>
          <p:nvPr/>
        </p:nvSpPr>
        <p:spPr>
          <a:xfrm>
            <a:off x="4499992" y="4437113"/>
            <a:ext cx="3385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▶</a:t>
            </a:r>
          </a:p>
        </p:txBody>
      </p:sp>
      <p:sp>
        <p:nvSpPr>
          <p:cNvPr id="97" name="직사각형 96"/>
          <p:cNvSpPr/>
          <p:nvPr/>
        </p:nvSpPr>
        <p:spPr>
          <a:xfrm>
            <a:off x="6588224" y="4437112"/>
            <a:ext cx="33855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▶</a:t>
            </a:r>
          </a:p>
        </p:txBody>
      </p:sp>
      <p:pic>
        <p:nvPicPr>
          <p:cNvPr id="102" name="그림 20" descr="1355203457_Sunny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908720"/>
            <a:ext cx="565443" cy="5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Freeform 269"/>
          <p:cNvSpPr>
            <a:spLocks/>
          </p:cNvSpPr>
          <p:nvPr/>
        </p:nvSpPr>
        <p:spPr bwMode="auto">
          <a:xfrm rot="10162436" flipH="1">
            <a:off x="1405796" y="1291817"/>
            <a:ext cx="1115527" cy="908034"/>
          </a:xfrm>
          <a:custGeom>
            <a:avLst/>
            <a:gdLst/>
            <a:ahLst/>
            <a:cxnLst>
              <a:cxn ang="0">
                <a:pos x="1042" y="2049"/>
              </a:cxn>
              <a:cxn ang="0">
                <a:pos x="160" y="0"/>
              </a:cxn>
              <a:cxn ang="0">
                <a:pos x="0" y="2527"/>
              </a:cxn>
              <a:cxn ang="0">
                <a:pos x="1044" y="2311"/>
              </a:cxn>
              <a:cxn ang="0">
                <a:pos x="1042" y="2049"/>
              </a:cxn>
            </a:cxnLst>
            <a:rect l="0" t="0" r="r" b="b"/>
            <a:pathLst>
              <a:path w="1044" h="2527">
                <a:moveTo>
                  <a:pt x="1042" y="2049"/>
                </a:moveTo>
                <a:lnTo>
                  <a:pt x="160" y="0"/>
                </a:lnTo>
                <a:lnTo>
                  <a:pt x="0" y="2527"/>
                </a:lnTo>
                <a:lnTo>
                  <a:pt x="1044" y="2311"/>
                </a:lnTo>
                <a:lnTo>
                  <a:pt x="1042" y="2049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55686"/>
                  <a:invGamma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 rot="10800000">
            <a:off x="4211960" y="3596533"/>
            <a:ext cx="3385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71600" y="2276872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부산 </a:t>
            </a:r>
            <a:r>
              <a:rPr lang="ko-KR" altLang="en-US" sz="1300" b="1" dirty="0" err="1">
                <a:latin typeface="+mn-ea"/>
                <a:ea typeface="+mn-ea"/>
                <a:cs typeface="Times New Roman" pitchFamily="18" charset="0"/>
              </a:rPr>
              <a:t>지산산업단지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(1.2MW)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36096" y="2276872"/>
            <a:ext cx="29546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>
                <a:latin typeface="+mn-ea"/>
              </a:rPr>
              <a:t>창원 </a:t>
            </a:r>
            <a:r>
              <a:rPr lang="ko-KR" altLang="en-US" sz="1300" b="1" dirty="0" err="1">
                <a:latin typeface="+mn-ea"/>
              </a:rPr>
              <a:t>두산중공업</a:t>
            </a:r>
            <a:r>
              <a:rPr lang="ko-KR" altLang="en-US" sz="1300" b="1" dirty="0">
                <a:latin typeface="+mn-ea"/>
              </a:rPr>
              <a:t> 러닝센터</a:t>
            </a:r>
            <a:r>
              <a:rPr lang="en-US" altLang="ko-KR" sz="1300" b="1" dirty="0">
                <a:latin typeface="+mn-ea"/>
              </a:rPr>
              <a:t>(300kw)</a:t>
            </a:r>
            <a:r>
              <a:rPr lang="en-US" altLang="ko-KR" sz="1300" b="1" dirty="0">
                <a:latin typeface="+mn-ea"/>
                <a:ea typeface="+mn-ea"/>
              </a:rPr>
              <a:t>	</a:t>
            </a:r>
            <a:endParaRPr lang="ko-KR" altLang="en-US" sz="1300" b="1" dirty="0">
              <a:latin typeface="+mn-ea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6. </a:t>
            </a:r>
            <a:r>
              <a:rPr lang="ko-KR" altLang="en-US" sz="2500" b="1" dirty="0">
                <a:solidFill>
                  <a:schemeClr val="bg1"/>
                </a:solidFill>
              </a:rPr>
              <a:t>설치사례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건물 위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서성훈\Desktop\부산 지산산업단지 공장위(1200kw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3744416" cy="151216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pic>
        <p:nvPicPr>
          <p:cNvPr id="10" name="Picture 3" descr="C:\Users\서성훈\Desktop\두산중공업 창원러닝센터(300kw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4704"/>
            <a:ext cx="4176464" cy="151216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36912"/>
            <a:ext cx="3744416" cy="1512193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43608" y="4149080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부산 </a:t>
            </a:r>
            <a:r>
              <a:rPr lang="ko-KR" altLang="en-US" sz="1300" b="1" dirty="0" err="1">
                <a:latin typeface="+mn-ea"/>
                <a:cs typeface="Times New Roman" pitchFamily="18" charset="0"/>
              </a:rPr>
              <a:t>르노자동차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(20MW)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pic>
        <p:nvPicPr>
          <p:cNvPr id="11" name="그림 10" descr="KakaoTalk_20170501_1113271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636912"/>
            <a:ext cx="4176464" cy="1512168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24128" y="4149080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cs typeface="Times New Roman" pitchFamily="18" charset="0"/>
              </a:rPr>
              <a:t>전북 익산공장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(300kw)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pic>
        <p:nvPicPr>
          <p:cNvPr id="16" name="그림 15" descr="고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581128"/>
            <a:ext cx="3744416" cy="165618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71600" y="6237312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cs typeface="Times New Roman" pitchFamily="18" charset="0"/>
              </a:rPr>
              <a:t>전북고창 </a:t>
            </a:r>
            <a:r>
              <a:rPr lang="ko-KR" altLang="en-US" sz="1300" b="1" dirty="0" err="1">
                <a:latin typeface="+mn-ea"/>
                <a:cs typeface="Times New Roman" pitchFamily="18" charset="0"/>
              </a:rPr>
              <a:t>매일유업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(990kw)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pic>
        <p:nvPicPr>
          <p:cNvPr id="18" name="그림 17" descr="4689_3461_29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4653136"/>
            <a:ext cx="4032448" cy="1584176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508104" y="6237312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>
                <a:latin typeface="+mn-ea"/>
                <a:cs typeface="Times New Roman" pitchFamily="18" charset="0"/>
              </a:rPr>
              <a:t>대구 북부하수처리장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(1.1</a:t>
            </a:r>
            <a:r>
              <a:rPr lang="en-US" altLang="ko-KR" sz="1300" b="1" dirty="0">
                <a:latin typeface="+mn-ea"/>
                <a:cs typeface="Times New Roman" pitchFamily="18" charset="0"/>
              </a:rPr>
              <a:t>MW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ko-KR" sz="13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926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5536" y="116632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bg1"/>
                </a:solidFill>
              </a:rPr>
              <a:t>6-1. </a:t>
            </a:r>
            <a:r>
              <a:rPr lang="ko-KR" altLang="en-US" sz="2500" b="1" dirty="0">
                <a:solidFill>
                  <a:schemeClr val="bg1"/>
                </a:solidFill>
              </a:rPr>
              <a:t>설치사례 </a:t>
            </a:r>
            <a:r>
              <a:rPr lang="en-US" altLang="ko-KR" sz="2500" b="1" dirty="0">
                <a:solidFill>
                  <a:schemeClr val="bg1"/>
                </a:solidFill>
              </a:rPr>
              <a:t>[</a:t>
            </a:r>
            <a:r>
              <a:rPr lang="ko-KR" altLang="en-US" sz="2500" b="1" dirty="0">
                <a:solidFill>
                  <a:schemeClr val="bg1"/>
                </a:solidFill>
              </a:rPr>
              <a:t>건물 위</a:t>
            </a:r>
            <a:r>
              <a:rPr lang="en-US" altLang="ko-KR" sz="2500" b="1" dirty="0">
                <a:solidFill>
                  <a:schemeClr val="bg1"/>
                </a:solidFill>
              </a:rPr>
              <a:t>]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20002" y="3418324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LG</a:t>
            </a: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전자 구미공장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en-US" altLang="ko-KR" sz="1300" b="1" dirty="0">
                <a:latin typeface="+mn-ea"/>
                <a:cs typeface="Times New Roman" pitchFamily="18" charset="0"/>
              </a:rPr>
              <a:t>3,000k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795515" y="3450700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altLang="ko-KR" sz="1300" b="1" dirty="0">
                <a:latin typeface="+mn-ea"/>
                <a:cs typeface="Times New Roman" pitchFamily="18" charset="0"/>
              </a:rPr>
              <a:t>LG</a:t>
            </a:r>
            <a:r>
              <a:rPr lang="ko-KR" altLang="en-US" sz="1300" b="1" dirty="0">
                <a:latin typeface="+mn-ea"/>
                <a:cs typeface="Times New Roman" pitchFamily="18" charset="0"/>
              </a:rPr>
              <a:t>화학 </a:t>
            </a:r>
            <a:r>
              <a:rPr lang="ko-KR" altLang="en-US" sz="1300" b="1" dirty="0" err="1">
                <a:latin typeface="+mn-ea"/>
                <a:cs typeface="Times New Roman" pitchFamily="18" charset="0"/>
              </a:rPr>
              <a:t>오창공장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(3,000kw)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974304" y="6279859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cs typeface="Times New Roman" pitchFamily="18" charset="0"/>
              </a:rPr>
              <a:t>삼성전자 </a:t>
            </a:r>
            <a:r>
              <a:rPr lang="ko-KR" altLang="en-US" sz="1300" b="1" dirty="0" err="1">
                <a:latin typeface="+mn-ea"/>
                <a:cs typeface="Times New Roman" pitchFamily="18" charset="0"/>
              </a:rPr>
              <a:t>탕정공장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(1,200kw)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654048" y="6290439"/>
            <a:ext cx="24495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1300" b="1" dirty="0">
                <a:latin typeface="+mn-ea"/>
                <a:ea typeface="+mn-ea"/>
                <a:cs typeface="Times New Roman" pitchFamily="18" charset="0"/>
              </a:rPr>
              <a:t>세일철강 공장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(8,154</a:t>
            </a:r>
            <a:r>
              <a:rPr lang="en-US" altLang="ko-KR" sz="1300" b="1" dirty="0">
                <a:latin typeface="+mn-ea"/>
                <a:cs typeface="Times New Roman" pitchFamily="18" charset="0"/>
              </a:rPr>
              <a:t>MW</a:t>
            </a:r>
            <a:r>
              <a:rPr lang="en-US" altLang="ko-KR" sz="1300" b="1" dirty="0"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ko-KR" sz="1300" b="1" dirty="0">
              <a:latin typeface="+mn-ea"/>
              <a:ea typeface="+mn-ea"/>
            </a:endParaRPr>
          </a:p>
        </p:txBody>
      </p:sp>
      <p:pic>
        <p:nvPicPr>
          <p:cNvPr id="27" name="Picture 2" descr="D:\쎌코어\건물옥상.지붕위 프로젝트\I솔라에너지 회사자료\산업용 지붕설치사례\LG전자_구미(3,000kw)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8"/>
            <a:ext cx="4392488" cy="242223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</p:pic>
      <p:pic>
        <p:nvPicPr>
          <p:cNvPr id="28" name="Picture 3" descr="D:\쎌코어\건물옥상.지붕위 프로젝트\I솔라에너지 회사자료\산업용 지붕설치사례\LG화학_오창(3,000kw)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176464" cy="2457428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</p:pic>
      <p:pic>
        <p:nvPicPr>
          <p:cNvPr id="29" name="Picture 4" descr="D:\쎌코어\건물옥상.지붕위 프로젝트\I솔라에너지 회사자료\산업용 지붕설치사례\삼성전자_탕정(1,200kw)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5" y="3826819"/>
            <a:ext cx="4365185" cy="2438399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</p:pic>
      <p:pic>
        <p:nvPicPr>
          <p:cNvPr id="30" name="Picture 5" descr="D:\쎌코어\건물옥상.지붕위 프로젝트\I솔라에너지 회사자료\산업용 지붕설치사례\세일철강물류센터_이천(8,150kw)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24" y="3826819"/>
            <a:ext cx="4171363" cy="241760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19235284"/>
      </p:ext>
    </p:extLst>
  </p:cSld>
  <p:clrMapOvr>
    <a:masterClrMapping/>
  </p:clrMapOvr>
</p:sld>
</file>

<file path=ppt/theme/theme1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153</Template>
  <TotalTime>3853</TotalTime>
  <Words>1462</Words>
  <Application>Microsoft Office PowerPoint</Application>
  <PresentationFormat>화면 슬라이드 쇼(4:3)</PresentationFormat>
  <Paragraphs>413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4" baseType="lpstr">
      <vt:lpstr>HY견고딕</vt:lpstr>
      <vt:lpstr>HY견명조</vt:lpstr>
      <vt:lpstr>HY울릉도M</vt:lpstr>
      <vt:lpstr>HY헤드라인M</vt:lpstr>
      <vt:lpstr>가는각진제목체</vt:lpstr>
      <vt:lpstr>굴림</vt:lpstr>
      <vt:lpstr>굴림체</vt:lpstr>
      <vt:lpstr>돋움</vt:lpstr>
      <vt:lpstr>맑은 고딕</vt:lpstr>
      <vt:lpstr>휴먼엑스포</vt:lpstr>
      <vt:lpstr>Arial</vt:lpstr>
      <vt:lpstr>Book Antiqua</vt:lpstr>
      <vt:lpstr>Calibri</vt:lpstr>
      <vt:lpstr>Times New Roman</vt:lpstr>
      <vt:lpstr>Wingdings</vt:lpstr>
      <vt:lpstr>153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field</dc:creator>
  <cp:lastModifiedBy>류영옥</cp:lastModifiedBy>
  <cp:revision>445</cp:revision>
  <cp:lastPrinted>2018-02-09T02:03:39Z</cp:lastPrinted>
  <dcterms:created xsi:type="dcterms:W3CDTF">2013-01-08T08:45:17Z</dcterms:created>
  <dcterms:modified xsi:type="dcterms:W3CDTF">2018-06-11T04:27:44Z</dcterms:modified>
</cp:coreProperties>
</file>